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8"/>
    <p:sldMasterId id="2147483687" r:id="rId19"/>
    <p:sldMasterId id="2147483789" r:id="rId20"/>
  </p:sldMasterIdLst>
  <p:notesMasterIdLst>
    <p:notesMasterId r:id="rId68"/>
  </p:notesMasterIdLst>
  <p:handoutMasterIdLst>
    <p:handoutMasterId r:id="rId69"/>
  </p:handoutMasterIdLst>
  <p:sldIdLst>
    <p:sldId id="586" r:id="rId21"/>
    <p:sldId id="766" r:id="rId22"/>
    <p:sldId id="803" r:id="rId23"/>
    <p:sldId id="815" r:id="rId24"/>
    <p:sldId id="804" r:id="rId25"/>
    <p:sldId id="821" r:id="rId26"/>
    <p:sldId id="819" r:id="rId27"/>
    <p:sldId id="820" r:id="rId28"/>
    <p:sldId id="805" r:id="rId29"/>
    <p:sldId id="808" r:id="rId30"/>
    <p:sldId id="809" r:id="rId31"/>
    <p:sldId id="823" r:id="rId32"/>
    <p:sldId id="816" r:id="rId33"/>
    <p:sldId id="817" r:id="rId34"/>
    <p:sldId id="818" r:id="rId35"/>
    <p:sldId id="822" r:id="rId36"/>
    <p:sldId id="806" r:id="rId37"/>
    <p:sldId id="824" r:id="rId38"/>
    <p:sldId id="825" r:id="rId39"/>
    <p:sldId id="826" r:id="rId40"/>
    <p:sldId id="827" r:id="rId41"/>
    <p:sldId id="828" r:id="rId42"/>
    <p:sldId id="830" r:id="rId43"/>
    <p:sldId id="829" r:id="rId44"/>
    <p:sldId id="831" r:id="rId45"/>
    <p:sldId id="832" r:id="rId46"/>
    <p:sldId id="833" r:id="rId47"/>
    <p:sldId id="834" r:id="rId48"/>
    <p:sldId id="835" r:id="rId49"/>
    <p:sldId id="836" r:id="rId50"/>
    <p:sldId id="837" r:id="rId51"/>
    <p:sldId id="838" r:id="rId52"/>
    <p:sldId id="839" r:id="rId53"/>
    <p:sldId id="844" r:id="rId54"/>
    <p:sldId id="842" r:id="rId55"/>
    <p:sldId id="843" r:id="rId56"/>
    <p:sldId id="845" r:id="rId57"/>
    <p:sldId id="840" r:id="rId58"/>
    <p:sldId id="841" r:id="rId59"/>
    <p:sldId id="846" r:id="rId60"/>
    <p:sldId id="847" r:id="rId61"/>
    <p:sldId id="848" r:id="rId62"/>
    <p:sldId id="849" r:id="rId63"/>
    <p:sldId id="850" r:id="rId64"/>
    <p:sldId id="813" r:id="rId65"/>
    <p:sldId id="851" r:id="rId66"/>
    <p:sldId id="760" r:id="rId67"/>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7217A"/>
    <a:srgbClr val="FF9900"/>
    <a:srgbClr val="33CCCC"/>
    <a:srgbClr val="9999FF"/>
    <a:srgbClr val="CCFF99"/>
    <a:srgbClr val="CCFFFF"/>
    <a:srgbClr val="FFFF99"/>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77" autoAdjust="0"/>
    <p:restoredTop sz="92753" autoAdjust="0"/>
  </p:normalViewPr>
  <p:slideViewPr>
    <p:cSldViewPr snapToGrid="0">
      <p:cViewPr varScale="1">
        <p:scale>
          <a:sx n="115" d="100"/>
          <a:sy n="115" d="100"/>
        </p:scale>
        <p:origin x="312" y="86"/>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1.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9.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customXml" Target="../customXml/item10.xml"/><Relationship Id="rId19" Type="http://schemas.openxmlformats.org/officeDocument/2006/relationships/slideMaster" Target="slideMasters/slideMaster2.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slide" Target="slides/slide3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3.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2019年5月5日8时31分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2019年5月5日8时31分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这一页需要对应相应的页面文件，进行比较详细的分析讲解。</a:t>
            </a:r>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30</a:t>
            </a:fld>
            <a:endParaRPr lang="en-US" altLang="zh-CN"/>
          </a:p>
        </p:txBody>
      </p:sp>
    </p:spTree>
    <p:extLst>
      <p:ext uri="{BB962C8B-B14F-4D97-AF65-F5344CB8AC3E}">
        <p14:creationId xmlns:p14="http://schemas.microsoft.com/office/powerpoint/2010/main" val="226156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47</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FDB38850-6738-4523-B768-31A31C7A65E4}"/>
              </a:ext>
            </a:extLst>
          </p:cNvPr>
          <p:cNvSpPr/>
          <p:nvPr userDrawn="1"/>
        </p:nvSpPr>
        <p:spPr>
          <a:xfrm>
            <a:off x="11113" y="9525"/>
            <a:ext cx="12180887" cy="581025"/>
          </a:xfrm>
          <a:prstGeom prst="rect">
            <a:avLst/>
          </a:prstGeom>
          <a:solidFill>
            <a:srgbClr val="454545"/>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Font typeface="Wingdings" pitchFamily="2" charset="2"/>
              <a:buNone/>
              <a:defRPr/>
            </a:pPr>
            <a:endParaRPr lang="zh-CN" altLang="en-US" dirty="0"/>
          </a:p>
        </p:txBody>
      </p:sp>
      <p:pic>
        <p:nvPicPr>
          <p:cNvPr id="7" name="图片 1">
            <a:extLst>
              <a:ext uri="{FF2B5EF4-FFF2-40B4-BE49-F238E27FC236}">
                <a16:creationId xmlns:a16="http://schemas.microsoft.com/office/drawing/2014/main" id="{B42DA919-8196-43E9-93D1-B0ED3B083B3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8113" y="25400"/>
            <a:ext cx="12827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
            <a:extLst>
              <a:ext uri="{FF2B5EF4-FFF2-40B4-BE49-F238E27FC236}">
                <a16:creationId xmlns:a16="http://schemas.microsoft.com/office/drawing/2014/main" id="{1C8AEC09-2773-4790-A3AE-870034B1FF16}"/>
              </a:ext>
            </a:extLst>
          </p:cNvPr>
          <p:cNvSpPr txBox="1"/>
          <p:nvPr userDrawn="1"/>
        </p:nvSpPr>
        <p:spPr>
          <a:xfrm>
            <a:off x="1420813" y="68263"/>
            <a:ext cx="5416868" cy="461665"/>
          </a:xfrm>
          <a:prstGeom prst="rect">
            <a:avLst/>
          </a:prstGeom>
          <a:noFill/>
        </p:spPr>
        <p:txBody>
          <a:bodyPr wrap="none">
            <a:spAutoFit/>
          </a:bodyPr>
          <a:lstStyle/>
          <a:p>
            <a:pPr>
              <a:spcBef>
                <a:spcPct val="20000"/>
              </a:spcBef>
              <a:buFont typeface="Wingdings" pitchFamily="2" charset="2"/>
              <a:buNone/>
              <a:defRPr/>
            </a:pP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跨越鸿沟：项目软件开发工程组织管理</a:t>
            </a:r>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2019/5/5</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0"/>
            <a:ext cx="12192000" cy="498003"/>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2019/5/5</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2019/5/5</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2019/5/5</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2019/5/5</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30.xml"/><Relationship Id="rId1" Type="http://schemas.openxmlformats.org/officeDocument/2006/relationships/customXml" Target="../../customXml/item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30.xml"/><Relationship Id="rId1" Type="http://schemas.openxmlformats.org/officeDocument/2006/relationships/customXml" Target="../../customXml/item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290170"/>
            <a:ext cx="11624310" cy="584775"/>
          </a:xfrm>
        </p:spPr>
        <p:txBody>
          <a:bodyPr wrap="square">
            <a:spAutoFit/>
          </a:bodyPr>
          <a:lstStyle/>
          <a:p>
            <a:pPr eaLnBrk="1" hangingPunct="1">
              <a:defRPr/>
            </a:pP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Part_06_02. </a:t>
            </a:r>
            <a:r>
              <a:rPr lang="en-US" altLang="zh-CN" sz="3200" b="1" dirty="0" err="1">
                <a:solidFill>
                  <a:srgbClr val="0070C0"/>
                </a:solidFill>
                <a:effectLst>
                  <a:outerShdw blurRad="38100" dist="38100" dir="2700000" algn="tl">
                    <a:srgbClr val="C0C0C0"/>
                  </a:outerShdw>
                </a:effectLst>
                <a:latin typeface="微软雅黑" pitchFamily="34" charset="-122"/>
                <a:ea typeface="微软雅黑" pitchFamily="34" charset="-122"/>
              </a:rPr>
              <a:t>ASP.Net</a:t>
            </a: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 Core MVC </a:t>
            </a:r>
            <a:r>
              <a:rPr lang="zh-CN" altLang="en-US" sz="3200" b="1" dirty="0">
                <a:solidFill>
                  <a:srgbClr val="0070C0"/>
                </a:solidFill>
                <a:effectLst>
                  <a:outerShdw blurRad="38100" dist="38100" dir="2700000" algn="tl">
                    <a:srgbClr val="C0C0C0"/>
                  </a:outerShdw>
                </a:effectLst>
                <a:latin typeface="微软雅黑" pitchFamily="34" charset="-122"/>
                <a:ea typeface="微软雅黑" pitchFamily="34" charset="-122"/>
              </a:rPr>
              <a:t>应用编程技术（下）</a:t>
            </a:r>
            <a:endPar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4" name="TextBox 2">
            <a:extLst>
              <a:ext uri="{FF2B5EF4-FFF2-40B4-BE49-F238E27FC236}">
                <a16:creationId xmlns:a16="http://schemas.microsoft.com/office/drawing/2014/main" id="{4377F6A6-A201-4D34-8BD7-B07E1449781B}"/>
              </a:ext>
            </a:extLst>
          </p:cNvPr>
          <p:cNvSpPr txBox="1">
            <a:spLocks noChangeArrowheads="1"/>
          </p:cNvSpPr>
          <p:nvPr/>
        </p:nvSpPr>
        <p:spPr bwMode="auto">
          <a:xfrm>
            <a:off x="898663" y="3789536"/>
            <a:ext cx="44577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课程教师：余剑</a:t>
            </a:r>
            <a:endParaRPr lang="en-US" altLang="zh-CN" dirty="0">
              <a:solidFill>
                <a:srgbClr val="404040"/>
              </a:solidFill>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r>
              <a:rPr lang="zh-CN" altLang="en-US" dirty="0">
                <a:solidFill>
                  <a:srgbClr val="404040"/>
                </a:solidFill>
                <a:latin typeface="微软雅黑" panose="020B0503020204020204" pitchFamily="34" charset="-122"/>
                <a:ea typeface="微软雅黑" panose="020B0503020204020204" pitchFamily="34" charset="-122"/>
              </a:rPr>
              <a:t>电子邮件：</a:t>
            </a:r>
            <a:r>
              <a:rPr lang="en-US" altLang="zh-CN" dirty="0">
                <a:solidFill>
                  <a:srgbClr val="404040"/>
                </a:solidFill>
                <a:latin typeface="微软雅黑" panose="020B0503020204020204" pitchFamily="34" charset="-122"/>
                <a:ea typeface="微软雅黑" panose="020B0503020204020204" pitchFamily="34" charset="-122"/>
              </a:rPr>
              <a:t>2359980@qq.com</a:t>
            </a: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4D54C-F4E3-4222-87C6-9CD6EA8A85DF}"/>
              </a:ext>
            </a:extLst>
          </p:cNvPr>
          <p:cNvSpPr>
            <a:spLocks noGrp="1"/>
          </p:cNvSpPr>
          <p:nvPr>
            <p:ph type="title"/>
          </p:nvPr>
        </p:nvSpPr>
        <p:spPr/>
        <p:txBody>
          <a:bodyPr/>
          <a:lstStyle/>
          <a:p>
            <a:r>
              <a:rPr lang="en-US" altLang="zh-CN" dirty="0"/>
              <a:t>2.2.2. </a:t>
            </a:r>
            <a:r>
              <a:rPr lang="zh-CN" altLang="en-US" dirty="0"/>
              <a:t>任务项分区</a:t>
            </a:r>
          </a:p>
        </p:txBody>
      </p:sp>
      <p:pic>
        <p:nvPicPr>
          <p:cNvPr id="3" name="图片 2">
            <a:extLst>
              <a:ext uri="{FF2B5EF4-FFF2-40B4-BE49-F238E27FC236}">
                <a16:creationId xmlns:a16="http://schemas.microsoft.com/office/drawing/2014/main" id="{FB0D4E7D-1916-4EFA-9F09-98F57B01A27B}"/>
              </a:ext>
            </a:extLst>
          </p:cNvPr>
          <p:cNvPicPr>
            <a:picLocks noChangeAspect="1"/>
          </p:cNvPicPr>
          <p:nvPr/>
        </p:nvPicPr>
        <p:blipFill>
          <a:blip r:embed="rId2"/>
          <a:stretch>
            <a:fillRect/>
          </a:stretch>
        </p:blipFill>
        <p:spPr>
          <a:xfrm>
            <a:off x="817510" y="764802"/>
            <a:ext cx="10920318" cy="5701694"/>
          </a:xfrm>
          <a:prstGeom prst="rect">
            <a:avLst/>
          </a:prstGeom>
        </p:spPr>
      </p:pic>
    </p:spTree>
    <p:extLst>
      <p:ext uri="{BB962C8B-B14F-4D97-AF65-F5344CB8AC3E}">
        <p14:creationId xmlns:p14="http://schemas.microsoft.com/office/powerpoint/2010/main" val="2672567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8D8F3-F621-4051-8591-EF52BF5973F5}"/>
              </a:ext>
            </a:extLst>
          </p:cNvPr>
          <p:cNvSpPr>
            <a:spLocks noGrp="1"/>
          </p:cNvSpPr>
          <p:nvPr>
            <p:ph type="title"/>
          </p:nvPr>
        </p:nvSpPr>
        <p:spPr/>
        <p:txBody>
          <a:bodyPr/>
          <a:lstStyle/>
          <a:p>
            <a:r>
              <a:rPr lang="en-US" altLang="zh-CN" dirty="0"/>
              <a:t>2.2.3. </a:t>
            </a:r>
            <a:r>
              <a:rPr lang="zh-CN" altLang="en-US" dirty="0"/>
              <a:t>任务项</a:t>
            </a:r>
          </a:p>
        </p:txBody>
      </p:sp>
      <p:pic>
        <p:nvPicPr>
          <p:cNvPr id="3" name="图片 2">
            <a:extLst>
              <a:ext uri="{FF2B5EF4-FFF2-40B4-BE49-F238E27FC236}">
                <a16:creationId xmlns:a16="http://schemas.microsoft.com/office/drawing/2014/main" id="{BFFCF016-89B9-4E99-8B33-ABEF7BE26BBB}"/>
              </a:ext>
            </a:extLst>
          </p:cNvPr>
          <p:cNvPicPr>
            <a:picLocks noChangeAspect="1"/>
          </p:cNvPicPr>
          <p:nvPr/>
        </p:nvPicPr>
        <p:blipFill>
          <a:blip r:embed="rId2"/>
          <a:stretch>
            <a:fillRect/>
          </a:stretch>
        </p:blipFill>
        <p:spPr>
          <a:xfrm>
            <a:off x="938622" y="713150"/>
            <a:ext cx="10835539" cy="5876713"/>
          </a:xfrm>
          <a:prstGeom prst="rect">
            <a:avLst/>
          </a:prstGeom>
        </p:spPr>
      </p:pic>
    </p:spTree>
    <p:extLst>
      <p:ext uri="{BB962C8B-B14F-4D97-AF65-F5344CB8AC3E}">
        <p14:creationId xmlns:p14="http://schemas.microsoft.com/office/powerpoint/2010/main" val="1102621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3525C-CCBC-41E0-ACF9-ABC142E75AEC}"/>
              </a:ext>
            </a:extLst>
          </p:cNvPr>
          <p:cNvSpPr>
            <a:spLocks noGrp="1"/>
          </p:cNvSpPr>
          <p:nvPr>
            <p:ph type="title"/>
          </p:nvPr>
        </p:nvSpPr>
        <p:spPr/>
        <p:txBody>
          <a:bodyPr/>
          <a:lstStyle/>
          <a:p>
            <a:r>
              <a:rPr lang="en-US" altLang="zh-CN" dirty="0"/>
              <a:t>2.2.4. </a:t>
            </a:r>
            <a:r>
              <a:rPr lang="zh-CN" altLang="en-US" dirty="0"/>
              <a:t>管理实现</a:t>
            </a:r>
          </a:p>
        </p:txBody>
      </p:sp>
      <p:pic>
        <p:nvPicPr>
          <p:cNvPr id="4" name="图片 3">
            <a:extLst>
              <a:ext uri="{FF2B5EF4-FFF2-40B4-BE49-F238E27FC236}">
                <a16:creationId xmlns:a16="http://schemas.microsoft.com/office/drawing/2014/main" id="{1A78C1E1-F888-4663-929F-1DF2F583CB20}"/>
              </a:ext>
            </a:extLst>
          </p:cNvPr>
          <p:cNvPicPr>
            <a:picLocks noChangeAspect="1"/>
          </p:cNvPicPr>
          <p:nvPr/>
        </p:nvPicPr>
        <p:blipFill>
          <a:blip r:embed="rId2"/>
          <a:stretch>
            <a:fillRect/>
          </a:stretch>
        </p:blipFill>
        <p:spPr>
          <a:xfrm>
            <a:off x="759219" y="604910"/>
            <a:ext cx="10673562" cy="6072697"/>
          </a:xfrm>
          <a:prstGeom prst="rect">
            <a:avLst/>
          </a:prstGeom>
        </p:spPr>
      </p:pic>
    </p:spTree>
    <p:extLst>
      <p:ext uri="{BB962C8B-B14F-4D97-AF65-F5344CB8AC3E}">
        <p14:creationId xmlns:p14="http://schemas.microsoft.com/office/powerpoint/2010/main" val="3520015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7D059-870B-4EDC-935A-2FDE9B5721DC}"/>
              </a:ext>
            </a:extLst>
          </p:cNvPr>
          <p:cNvSpPr>
            <a:spLocks noGrp="1"/>
          </p:cNvSpPr>
          <p:nvPr>
            <p:ph type="title"/>
          </p:nvPr>
        </p:nvSpPr>
        <p:spPr/>
        <p:txBody>
          <a:bodyPr/>
          <a:lstStyle/>
          <a:p>
            <a:r>
              <a:rPr lang="en-US" altLang="zh-CN" dirty="0"/>
              <a:t>2.3. </a:t>
            </a:r>
            <a:r>
              <a:rPr lang="zh-CN" altLang="en-US" dirty="0"/>
              <a:t>课程中应用导航实现的设计</a:t>
            </a:r>
            <a:r>
              <a:rPr lang="en-US" altLang="zh-CN" dirty="0"/>
              <a:t> </a:t>
            </a:r>
            <a:endParaRPr lang="zh-CN" altLang="en-US" dirty="0"/>
          </a:p>
        </p:txBody>
      </p:sp>
      <p:sp>
        <p:nvSpPr>
          <p:cNvPr id="3" name="矩形 2">
            <a:extLst>
              <a:ext uri="{FF2B5EF4-FFF2-40B4-BE49-F238E27FC236}">
                <a16:creationId xmlns:a16="http://schemas.microsoft.com/office/drawing/2014/main" id="{A3182B91-80BC-42EF-932D-D0E95CE1B536}"/>
              </a:ext>
            </a:extLst>
          </p:cNvPr>
          <p:cNvSpPr/>
          <p:nvPr/>
        </p:nvSpPr>
        <p:spPr>
          <a:xfrm>
            <a:off x="536593" y="1031230"/>
            <a:ext cx="5864207" cy="468942"/>
          </a:xfrm>
          <a:prstGeom prst="rect">
            <a:avLst/>
          </a:prstGeom>
          <a:solidFill>
            <a:schemeClr val="accent4">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None/>
            </a:pPr>
            <a:r>
              <a:rPr lang="zh-CN" altLang="en-US" sz="1400" dirty="0">
                <a:latin typeface="+mj-ea"/>
                <a:ea typeface="+mj-ea"/>
              </a:rPr>
              <a:t>   系统配置管理 系统用户管理 基础数据管理  用户    </a:t>
            </a:r>
          </a:p>
        </p:txBody>
      </p:sp>
      <p:sp>
        <p:nvSpPr>
          <p:cNvPr id="4" name="矩形 3">
            <a:extLst>
              <a:ext uri="{FF2B5EF4-FFF2-40B4-BE49-F238E27FC236}">
                <a16:creationId xmlns:a16="http://schemas.microsoft.com/office/drawing/2014/main" id="{2400E2FF-BCB4-4B88-9D42-B042EB281368}"/>
              </a:ext>
            </a:extLst>
          </p:cNvPr>
          <p:cNvSpPr/>
          <p:nvPr/>
        </p:nvSpPr>
        <p:spPr>
          <a:xfrm>
            <a:off x="536593" y="1713278"/>
            <a:ext cx="1543836" cy="4523325"/>
          </a:xfrm>
          <a:prstGeom prst="rect">
            <a:avLst/>
          </a:prstGeom>
          <a:solidFill>
            <a:schemeClr val="bg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sz="1400" dirty="0">
              <a:solidFill>
                <a:schemeClr val="accent3">
                  <a:lumMod val="50000"/>
                </a:schemeClr>
              </a:solidFill>
              <a:latin typeface="+mj-ea"/>
              <a:ea typeface="+mj-ea"/>
            </a:endParaRPr>
          </a:p>
        </p:txBody>
      </p:sp>
      <p:grpSp>
        <p:nvGrpSpPr>
          <p:cNvPr id="8" name="组合 7">
            <a:extLst>
              <a:ext uri="{FF2B5EF4-FFF2-40B4-BE49-F238E27FC236}">
                <a16:creationId xmlns:a16="http://schemas.microsoft.com/office/drawing/2014/main" id="{C58C461E-37B8-44CF-8DB0-D53151BC9AF6}"/>
              </a:ext>
            </a:extLst>
          </p:cNvPr>
          <p:cNvGrpSpPr/>
          <p:nvPr/>
        </p:nvGrpSpPr>
        <p:grpSpPr>
          <a:xfrm>
            <a:off x="665729" y="1887223"/>
            <a:ext cx="1262637" cy="1328098"/>
            <a:chOff x="9492018" y="1756297"/>
            <a:chExt cx="1260090" cy="1328098"/>
          </a:xfrm>
        </p:grpSpPr>
        <p:sp>
          <p:nvSpPr>
            <p:cNvPr id="15" name="矩形 14">
              <a:extLst>
                <a:ext uri="{FF2B5EF4-FFF2-40B4-BE49-F238E27FC236}">
                  <a16:creationId xmlns:a16="http://schemas.microsoft.com/office/drawing/2014/main" id="{5DC4A59B-7CEB-41C8-BB37-72E4FAFB9B2B}"/>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16" name="矩形 15">
              <a:extLst>
                <a:ext uri="{FF2B5EF4-FFF2-40B4-BE49-F238E27FC236}">
                  <a16:creationId xmlns:a16="http://schemas.microsoft.com/office/drawing/2014/main" id="{6D028AF4-ACAE-4017-AAE9-332E01BD8024}"/>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grpSp>
        <p:nvGrpSpPr>
          <p:cNvPr id="9" name="组合 8">
            <a:extLst>
              <a:ext uri="{FF2B5EF4-FFF2-40B4-BE49-F238E27FC236}">
                <a16:creationId xmlns:a16="http://schemas.microsoft.com/office/drawing/2014/main" id="{EF369279-F9DF-4A2D-AE1B-92015BD88CAA}"/>
              </a:ext>
            </a:extLst>
          </p:cNvPr>
          <p:cNvGrpSpPr/>
          <p:nvPr/>
        </p:nvGrpSpPr>
        <p:grpSpPr>
          <a:xfrm>
            <a:off x="666244" y="3300001"/>
            <a:ext cx="1262637" cy="1328098"/>
            <a:chOff x="9492018" y="1756297"/>
            <a:chExt cx="1260090" cy="1328098"/>
          </a:xfrm>
        </p:grpSpPr>
        <p:sp>
          <p:nvSpPr>
            <p:cNvPr id="13" name="矩形 12">
              <a:extLst>
                <a:ext uri="{FF2B5EF4-FFF2-40B4-BE49-F238E27FC236}">
                  <a16:creationId xmlns:a16="http://schemas.microsoft.com/office/drawing/2014/main" id="{5E0DF138-580B-4258-80A5-FBCAC3037EF5}"/>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14" name="矩形 13">
              <a:extLst>
                <a:ext uri="{FF2B5EF4-FFF2-40B4-BE49-F238E27FC236}">
                  <a16:creationId xmlns:a16="http://schemas.microsoft.com/office/drawing/2014/main" id="{6D7669B2-76EA-4735-BEC3-54574ED2B372}"/>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pic>
        <p:nvPicPr>
          <p:cNvPr id="17" name="图片 16">
            <a:extLst>
              <a:ext uri="{FF2B5EF4-FFF2-40B4-BE49-F238E27FC236}">
                <a16:creationId xmlns:a16="http://schemas.microsoft.com/office/drawing/2014/main" id="{035F1AF3-F7F5-4F7F-9CDA-0ED05EF957B7}"/>
              </a:ext>
            </a:extLst>
          </p:cNvPr>
          <p:cNvPicPr>
            <a:picLocks noChangeAspect="1"/>
          </p:cNvPicPr>
          <p:nvPr/>
        </p:nvPicPr>
        <p:blipFill>
          <a:blip r:embed="rId2"/>
          <a:stretch>
            <a:fillRect/>
          </a:stretch>
        </p:blipFill>
        <p:spPr>
          <a:xfrm>
            <a:off x="2261360" y="1713278"/>
            <a:ext cx="4095112" cy="4824499"/>
          </a:xfrm>
          <a:prstGeom prst="rect">
            <a:avLst/>
          </a:prstGeom>
        </p:spPr>
      </p:pic>
      <p:sp>
        <p:nvSpPr>
          <p:cNvPr id="18" name="矩形 17">
            <a:extLst>
              <a:ext uri="{FF2B5EF4-FFF2-40B4-BE49-F238E27FC236}">
                <a16:creationId xmlns:a16="http://schemas.microsoft.com/office/drawing/2014/main" id="{2767B127-A00E-47CD-9955-9D6FC34AA3F3}"/>
              </a:ext>
            </a:extLst>
          </p:cNvPr>
          <p:cNvSpPr/>
          <p:nvPr/>
        </p:nvSpPr>
        <p:spPr>
          <a:xfrm>
            <a:off x="2984120" y="2475068"/>
            <a:ext cx="3372352" cy="613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E678265-F5F4-4621-A349-93817E564920}"/>
              </a:ext>
            </a:extLst>
          </p:cNvPr>
          <p:cNvSpPr/>
          <p:nvPr/>
        </p:nvSpPr>
        <p:spPr>
          <a:xfrm>
            <a:off x="3482385" y="3361855"/>
            <a:ext cx="3000546" cy="744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EDD7CA57-C026-44E6-9B6F-39FE3645B8FD}"/>
              </a:ext>
            </a:extLst>
          </p:cNvPr>
          <p:cNvCxnSpPr/>
          <p:nvPr/>
        </p:nvCxnSpPr>
        <p:spPr>
          <a:xfrm flipV="1">
            <a:off x="4670558" y="1500172"/>
            <a:ext cx="0" cy="974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873555C-BA03-4E61-B237-F684F79376AC}"/>
              </a:ext>
            </a:extLst>
          </p:cNvPr>
          <p:cNvCxnSpPr>
            <a:cxnSpLocks/>
            <a:stCxn id="19" idx="1"/>
          </p:cNvCxnSpPr>
          <p:nvPr/>
        </p:nvCxnSpPr>
        <p:spPr>
          <a:xfrm flipH="1">
            <a:off x="2080429" y="3734221"/>
            <a:ext cx="14019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676359BB-EEAB-4189-AB0B-96B2B6CF0DBD}"/>
              </a:ext>
            </a:extLst>
          </p:cNvPr>
          <p:cNvPicPr>
            <a:picLocks noChangeAspect="1"/>
          </p:cNvPicPr>
          <p:nvPr/>
        </p:nvPicPr>
        <p:blipFill>
          <a:blip r:embed="rId3"/>
          <a:stretch>
            <a:fillRect/>
          </a:stretch>
        </p:blipFill>
        <p:spPr>
          <a:xfrm>
            <a:off x="6537403" y="2349508"/>
            <a:ext cx="5131636" cy="738645"/>
          </a:xfrm>
          <a:prstGeom prst="rect">
            <a:avLst/>
          </a:prstGeom>
        </p:spPr>
      </p:pic>
      <p:pic>
        <p:nvPicPr>
          <p:cNvPr id="27" name="图片 26">
            <a:extLst>
              <a:ext uri="{FF2B5EF4-FFF2-40B4-BE49-F238E27FC236}">
                <a16:creationId xmlns:a16="http://schemas.microsoft.com/office/drawing/2014/main" id="{7F9326BF-248A-4F24-A12C-7B7408C0164F}"/>
              </a:ext>
            </a:extLst>
          </p:cNvPr>
          <p:cNvPicPr>
            <a:picLocks noChangeAspect="1"/>
          </p:cNvPicPr>
          <p:nvPr/>
        </p:nvPicPr>
        <p:blipFill>
          <a:blip r:embed="rId4"/>
          <a:stretch>
            <a:fillRect/>
          </a:stretch>
        </p:blipFill>
        <p:spPr>
          <a:xfrm>
            <a:off x="6559308" y="3361855"/>
            <a:ext cx="5514058" cy="729047"/>
          </a:xfrm>
          <a:prstGeom prst="rect">
            <a:avLst/>
          </a:prstGeom>
        </p:spPr>
      </p:pic>
    </p:spTree>
    <p:extLst>
      <p:ext uri="{BB962C8B-B14F-4D97-AF65-F5344CB8AC3E}">
        <p14:creationId xmlns:p14="http://schemas.microsoft.com/office/powerpoint/2010/main" val="29996391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EAB2A-D8A8-44F2-A53E-1D3EB4A71DE8}"/>
              </a:ext>
            </a:extLst>
          </p:cNvPr>
          <p:cNvSpPr>
            <a:spLocks noGrp="1"/>
          </p:cNvSpPr>
          <p:nvPr>
            <p:ph type="title"/>
          </p:nvPr>
        </p:nvSpPr>
        <p:spPr>
          <a:xfrm>
            <a:off x="0" y="11560"/>
            <a:ext cx="12192000" cy="498003"/>
          </a:xfrm>
        </p:spPr>
        <p:txBody>
          <a:bodyPr/>
          <a:lstStyle/>
          <a:p>
            <a:r>
              <a:rPr lang="en-US" altLang="zh-CN" dirty="0"/>
              <a:t>2.3.1. </a:t>
            </a:r>
            <a:r>
              <a:rPr lang="zh-CN" altLang="en-US" dirty="0"/>
              <a:t>主菜单的前端实现方式和相应的菜单模型</a:t>
            </a:r>
          </a:p>
        </p:txBody>
      </p:sp>
      <p:pic>
        <p:nvPicPr>
          <p:cNvPr id="5" name="图片 4">
            <a:extLst>
              <a:ext uri="{FF2B5EF4-FFF2-40B4-BE49-F238E27FC236}">
                <a16:creationId xmlns:a16="http://schemas.microsoft.com/office/drawing/2014/main" id="{9EDEC917-22F6-4D25-A377-20EA495B0B69}"/>
              </a:ext>
            </a:extLst>
          </p:cNvPr>
          <p:cNvPicPr>
            <a:picLocks noChangeAspect="1"/>
          </p:cNvPicPr>
          <p:nvPr/>
        </p:nvPicPr>
        <p:blipFill>
          <a:blip r:embed="rId2"/>
          <a:stretch>
            <a:fillRect/>
          </a:stretch>
        </p:blipFill>
        <p:spPr>
          <a:xfrm>
            <a:off x="1137851" y="972148"/>
            <a:ext cx="9053420" cy="4296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028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E2FAD-B49E-49E5-9A4E-F3CF18E914BE}"/>
              </a:ext>
            </a:extLst>
          </p:cNvPr>
          <p:cNvSpPr>
            <a:spLocks noGrp="1"/>
          </p:cNvSpPr>
          <p:nvPr>
            <p:ph type="title"/>
          </p:nvPr>
        </p:nvSpPr>
        <p:spPr/>
        <p:txBody>
          <a:bodyPr/>
          <a:lstStyle/>
          <a:p>
            <a:r>
              <a:rPr lang="en-US" altLang="zh-CN" dirty="0"/>
              <a:t>2.3.2. </a:t>
            </a:r>
            <a:r>
              <a:rPr lang="zh-CN" altLang="en-US" dirty="0"/>
              <a:t>主菜单视图组件的数据实现</a:t>
            </a:r>
          </a:p>
        </p:txBody>
      </p:sp>
      <p:pic>
        <p:nvPicPr>
          <p:cNvPr id="3" name="图片 2">
            <a:extLst>
              <a:ext uri="{FF2B5EF4-FFF2-40B4-BE49-F238E27FC236}">
                <a16:creationId xmlns:a16="http://schemas.microsoft.com/office/drawing/2014/main" id="{5F139306-7B9D-4963-A68B-87C9EC603FB5}"/>
              </a:ext>
            </a:extLst>
          </p:cNvPr>
          <p:cNvPicPr>
            <a:picLocks noChangeAspect="1"/>
          </p:cNvPicPr>
          <p:nvPr/>
        </p:nvPicPr>
        <p:blipFill>
          <a:blip r:embed="rId2"/>
          <a:stretch>
            <a:fillRect/>
          </a:stretch>
        </p:blipFill>
        <p:spPr>
          <a:xfrm>
            <a:off x="604497" y="674770"/>
            <a:ext cx="7538017" cy="5565552"/>
          </a:xfrm>
          <a:prstGeom prst="rect">
            <a:avLst/>
          </a:prstGeom>
        </p:spPr>
      </p:pic>
      <p:pic>
        <p:nvPicPr>
          <p:cNvPr id="4" name="图片 3">
            <a:extLst>
              <a:ext uri="{FF2B5EF4-FFF2-40B4-BE49-F238E27FC236}">
                <a16:creationId xmlns:a16="http://schemas.microsoft.com/office/drawing/2014/main" id="{3E420B6C-06F6-48C1-B905-777413D32A77}"/>
              </a:ext>
            </a:extLst>
          </p:cNvPr>
          <p:cNvPicPr>
            <a:picLocks noChangeAspect="1"/>
          </p:cNvPicPr>
          <p:nvPr/>
        </p:nvPicPr>
        <p:blipFill>
          <a:blip r:embed="rId3"/>
          <a:stretch>
            <a:fillRect/>
          </a:stretch>
        </p:blipFill>
        <p:spPr>
          <a:xfrm>
            <a:off x="5195698" y="1393248"/>
            <a:ext cx="6764803" cy="5242195"/>
          </a:xfrm>
          <a:prstGeom prst="rect">
            <a:avLst/>
          </a:prstGeom>
          <a:ln>
            <a:noFill/>
          </a:ln>
          <a:effectLst>
            <a:outerShdw blurRad="292100" dist="139700" dir="2700000" algn="tl" rotWithShape="0">
              <a:srgbClr val="333333">
                <a:alpha val="65000"/>
              </a:srgbClr>
            </a:outerShdw>
          </a:effectLst>
        </p:spPr>
      </p:pic>
      <p:cxnSp>
        <p:nvCxnSpPr>
          <p:cNvPr id="6" name="直接连接符 5">
            <a:extLst>
              <a:ext uri="{FF2B5EF4-FFF2-40B4-BE49-F238E27FC236}">
                <a16:creationId xmlns:a16="http://schemas.microsoft.com/office/drawing/2014/main" id="{45B28FE6-3F30-4D0C-88B7-8E41D6AF3D89}"/>
              </a:ext>
            </a:extLst>
          </p:cNvPr>
          <p:cNvCxnSpPr/>
          <p:nvPr/>
        </p:nvCxnSpPr>
        <p:spPr>
          <a:xfrm>
            <a:off x="1786151" y="5040580"/>
            <a:ext cx="35645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380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008D4-BA44-49C9-800C-EBB929A69F85}"/>
              </a:ext>
            </a:extLst>
          </p:cNvPr>
          <p:cNvSpPr>
            <a:spLocks noGrp="1"/>
          </p:cNvSpPr>
          <p:nvPr>
            <p:ph type="title"/>
          </p:nvPr>
        </p:nvSpPr>
        <p:spPr/>
        <p:txBody>
          <a:bodyPr/>
          <a:lstStyle/>
          <a:p>
            <a:r>
              <a:rPr lang="en-US" altLang="zh-CN" dirty="0"/>
              <a:t>2.3.2. </a:t>
            </a:r>
            <a:r>
              <a:rPr lang="zh-CN" altLang="en-US" dirty="0"/>
              <a:t>主菜单视图组件的页面前端实现</a:t>
            </a:r>
          </a:p>
        </p:txBody>
      </p:sp>
      <p:pic>
        <p:nvPicPr>
          <p:cNvPr id="3" name="图片 2">
            <a:extLst>
              <a:ext uri="{FF2B5EF4-FFF2-40B4-BE49-F238E27FC236}">
                <a16:creationId xmlns:a16="http://schemas.microsoft.com/office/drawing/2014/main" id="{2F280737-D6F5-4D7F-B5B5-22EDA9A6CE8F}"/>
              </a:ext>
            </a:extLst>
          </p:cNvPr>
          <p:cNvPicPr>
            <a:picLocks noChangeAspect="1"/>
          </p:cNvPicPr>
          <p:nvPr/>
        </p:nvPicPr>
        <p:blipFill>
          <a:blip r:embed="rId2"/>
          <a:stretch>
            <a:fillRect/>
          </a:stretch>
        </p:blipFill>
        <p:spPr>
          <a:xfrm>
            <a:off x="1002939" y="1113455"/>
            <a:ext cx="10957449" cy="5304796"/>
          </a:xfrm>
          <a:prstGeom prst="rect">
            <a:avLst/>
          </a:prstGeom>
        </p:spPr>
      </p:pic>
      <p:sp>
        <p:nvSpPr>
          <p:cNvPr id="4" name="文本框 3">
            <a:extLst>
              <a:ext uri="{FF2B5EF4-FFF2-40B4-BE49-F238E27FC236}">
                <a16:creationId xmlns:a16="http://schemas.microsoft.com/office/drawing/2014/main" id="{A61A0544-2FEB-486B-A628-66F538C3653F}"/>
              </a:ext>
            </a:extLst>
          </p:cNvPr>
          <p:cNvSpPr txBox="1"/>
          <p:nvPr/>
        </p:nvSpPr>
        <p:spPr>
          <a:xfrm>
            <a:off x="1002939" y="671408"/>
            <a:ext cx="6833858" cy="369332"/>
          </a:xfrm>
          <a:prstGeom prst="rect">
            <a:avLst/>
          </a:prstGeom>
          <a:noFill/>
        </p:spPr>
        <p:txBody>
          <a:bodyPr wrap="none" rtlCol="0">
            <a:spAutoFit/>
          </a:bodyPr>
          <a:lstStyle/>
          <a:p>
            <a:pPr>
              <a:buNone/>
            </a:pPr>
            <a:r>
              <a:rPr lang="en-US" altLang="zh-CN" dirty="0">
                <a:latin typeface="微软雅黑" panose="020B0503020204020204" pitchFamily="34" charset="-122"/>
                <a:ea typeface="微软雅黑" panose="020B0503020204020204" pitchFamily="34" charset="-122"/>
              </a:rPr>
              <a:t>Views/Shared/Components/</a:t>
            </a:r>
            <a:r>
              <a:rPr lang="en-US" altLang="zh-CN" dirty="0" err="1">
                <a:latin typeface="微软雅黑" panose="020B0503020204020204" pitchFamily="34" charset="-122"/>
                <a:ea typeface="微软雅黑" panose="020B0503020204020204" pitchFamily="34" charset="-122"/>
              </a:rPr>
              <a:t>MainNavBarMenu</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Default.chtml</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62601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DB9BF-1C80-4CAB-8247-066F42572663}"/>
              </a:ext>
            </a:extLst>
          </p:cNvPr>
          <p:cNvSpPr>
            <a:spLocks noGrp="1"/>
          </p:cNvSpPr>
          <p:nvPr>
            <p:ph type="title"/>
          </p:nvPr>
        </p:nvSpPr>
        <p:spPr/>
        <p:txBody>
          <a:bodyPr/>
          <a:lstStyle/>
          <a:p>
            <a:r>
              <a:rPr lang="en-US" altLang="zh-CN" dirty="0"/>
              <a:t>2.3.4. </a:t>
            </a:r>
            <a:r>
              <a:rPr lang="zh-CN" altLang="en-US" dirty="0"/>
              <a:t>（左）侧边栏导航菜单的数据模型</a:t>
            </a:r>
          </a:p>
        </p:txBody>
      </p:sp>
      <p:pic>
        <p:nvPicPr>
          <p:cNvPr id="4" name="图片 3">
            <a:extLst>
              <a:ext uri="{FF2B5EF4-FFF2-40B4-BE49-F238E27FC236}">
                <a16:creationId xmlns:a16="http://schemas.microsoft.com/office/drawing/2014/main" id="{095EFDE2-F6B3-438E-B919-98CE34021E51}"/>
              </a:ext>
            </a:extLst>
          </p:cNvPr>
          <p:cNvPicPr>
            <a:picLocks noChangeAspect="1"/>
          </p:cNvPicPr>
          <p:nvPr/>
        </p:nvPicPr>
        <p:blipFill>
          <a:blip r:embed="rId2"/>
          <a:stretch>
            <a:fillRect/>
          </a:stretch>
        </p:blipFill>
        <p:spPr>
          <a:xfrm>
            <a:off x="903033" y="870857"/>
            <a:ext cx="10822435" cy="2453404"/>
          </a:xfrm>
          <a:prstGeom prst="rect">
            <a:avLst/>
          </a:prstGeom>
        </p:spPr>
      </p:pic>
      <p:pic>
        <p:nvPicPr>
          <p:cNvPr id="5" name="图片 4">
            <a:extLst>
              <a:ext uri="{FF2B5EF4-FFF2-40B4-BE49-F238E27FC236}">
                <a16:creationId xmlns:a16="http://schemas.microsoft.com/office/drawing/2014/main" id="{CAEE1D95-D6A6-41CA-8B5C-B49F46BE9041}"/>
              </a:ext>
            </a:extLst>
          </p:cNvPr>
          <p:cNvPicPr>
            <a:picLocks noChangeAspect="1"/>
          </p:cNvPicPr>
          <p:nvPr/>
        </p:nvPicPr>
        <p:blipFill>
          <a:blip r:embed="rId3"/>
          <a:stretch>
            <a:fillRect/>
          </a:stretch>
        </p:blipFill>
        <p:spPr>
          <a:xfrm>
            <a:off x="8655017" y="3397239"/>
            <a:ext cx="3070451" cy="3142160"/>
          </a:xfrm>
          <a:prstGeom prst="rect">
            <a:avLst/>
          </a:prstGeom>
        </p:spPr>
      </p:pic>
      <p:sp>
        <p:nvSpPr>
          <p:cNvPr id="6" name="矩形 5">
            <a:extLst>
              <a:ext uri="{FF2B5EF4-FFF2-40B4-BE49-F238E27FC236}">
                <a16:creationId xmlns:a16="http://schemas.microsoft.com/office/drawing/2014/main" id="{96696037-7878-4BA7-8AA7-31FAF81A3F6E}"/>
              </a:ext>
            </a:extLst>
          </p:cNvPr>
          <p:cNvSpPr/>
          <p:nvPr/>
        </p:nvSpPr>
        <p:spPr>
          <a:xfrm>
            <a:off x="8733453" y="3638939"/>
            <a:ext cx="2463282" cy="4105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连接符: 曲线 7">
            <a:extLst>
              <a:ext uri="{FF2B5EF4-FFF2-40B4-BE49-F238E27FC236}">
                <a16:creationId xmlns:a16="http://schemas.microsoft.com/office/drawing/2014/main" id="{BA02116C-A6BB-4C87-A086-FF9862D8D501}"/>
              </a:ext>
            </a:extLst>
          </p:cNvPr>
          <p:cNvCxnSpPr>
            <a:stCxn id="6" idx="1"/>
          </p:cNvCxnSpPr>
          <p:nvPr/>
        </p:nvCxnSpPr>
        <p:spPr>
          <a:xfrm rot="10800000">
            <a:off x="5001209" y="2612571"/>
            <a:ext cx="3732245" cy="123164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76741C67-A363-405D-9284-B2BD8EB05B13}"/>
              </a:ext>
            </a:extLst>
          </p:cNvPr>
          <p:cNvSpPr/>
          <p:nvPr/>
        </p:nvSpPr>
        <p:spPr>
          <a:xfrm>
            <a:off x="8733453" y="4208106"/>
            <a:ext cx="2463282" cy="1974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曲线 9">
            <a:extLst>
              <a:ext uri="{FF2B5EF4-FFF2-40B4-BE49-F238E27FC236}">
                <a16:creationId xmlns:a16="http://schemas.microsoft.com/office/drawing/2014/main" id="{BD07CF5C-A6A4-4EA7-8B3A-6ABB0ACEFF78}"/>
              </a:ext>
            </a:extLst>
          </p:cNvPr>
          <p:cNvCxnSpPr>
            <a:cxnSpLocks/>
            <a:stCxn id="9" idx="1"/>
          </p:cNvCxnSpPr>
          <p:nvPr/>
        </p:nvCxnSpPr>
        <p:spPr>
          <a:xfrm rot="10800000">
            <a:off x="5119397" y="2886270"/>
            <a:ext cx="3614057" cy="230932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4635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DE896-6C10-474D-9D1F-7ADF1074A785}"/>
              </a:ext>
            </a:extLst>
          </p:cNvPr>
          <p:cNvSpPr>
            <a:spLocks noGrp="1"/>
          </p:cNvSpPr>
          <p:nvPr>
            <p:ph type="title"/>
          </p:nvPr>
        </p:nvSpPr>
        <p:spPr/>
        <p:txBody>
          <a:bodyPr/>
          <a:lstStyle/>
          <a:p>
            <a:r>
              <a:rPr lang="en-US" altLang="zh-CN" dirty="0"/>
              <a:t>2.3.5. </a:t>
            </a:r>
            <a:r>
              <a:rPr lang="zh-CN" altLang="en-US" dirty="0"/>
              <a:t>（左）侧边栏导航菜单的数据处理实现</a:t>
            </a:r>
          </a:p>
        </p:txBody>
      </p:sp>
      <p:pic>
        <p:nvPicPr>
          <p:cNvPr id="3" name="图片 2">
            <a:extLst>
              <a:ext uri="{FF2B5EF4-FFF2-40B4-BE49-F238E27FC236}">
                <a16:creationId xmlns:a16="http://schemas.microsoft.com/office/drawing/2014/main" id="{C6B747D8-483B-41FE-8FF5-EBD6D782BB49}"/>
              </a:ext>
            </a:extLst>
          </p:cNvPr>
          <p:cNvPicPr>
            <a:picLocks noChangeAspect="1"/>
          </p:cNvPicPr>
          <p:nvPr/>
        </p:nvPicPr>
        <p:blipFill>
          <a:blip r:embed="rId2"/>
          <a:stretch>
            <a:fillRect/>
          </a:stretch>
        </p:blipFill>
        <p:spPr>
          <a:xfrm>
            <a:off x="1020147" y="723119"/>
            <a:ext cx="9893977" cy="5873624"/>
          </a:xfrm>
          <a:prstGeom prst="rect">
            <a:avLst/>
          </a:prstGeom>
        </p:spPr>
      </p:pic>
    </p:spTree>
    <p:extLst>
      <p:ext uri="{BB962C8B-B14F-4D97-AF65-F5344CB8AC3E}">
        <p14:creationId xmlns:p14="http://schemas.microsoft.com/office/powerpoint/2010/main" val="8275344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A94A-B0EA-4CB8-AB82-74EA915DA2A3}"/>
              </a:ext>
            </a:extLst>
          </p:cNvPr>
          <p:cNvSpPr>
            <a:spLocks noGrp="1"/>
          </p:cNvSpPr>
          <p:nvPr>
            <p:ph type="title"/>
          </p:nvPr>
        </p:nvSpPr>
        <p:spPr/>
        <p:txBody>
          <a:bodyPr/>
          <a:lstStyle/>
          <a:p>
            <a:r>
              <a:rPr lang="en-US" altLang="zh-CN" dirty="0"/>
              <a:t>2.3.5. </a:t>
            </a:r>
            <a:r>
              <a:rPr lang="zh-CN" altLang="en-US" dirty="0"/>
              <a:t>（左）侧边栏导航菜单的数据处理实现（续）</a:t>
            </a:r>
          </a:p>
        </p:txBody>
      </p:sp>
      <p:pic>
        <p:nvPicPr>
          <p:cNvPr id="3" name="图片 2">
            <a:extLst>
              <a:ext uri="{FF2B5EF4-FFF2-40B4-BE49-F238E27FC236}">
                <a16:creationId xmlns:a16="http://schemas.microsoft.com/office/drawing/2014/main" id="{B14C8BE0-6F92-45D3-A482-FC54897D0B8E}"/>
              </a:ext>
            </a:extLst>
          </p:cNvPr>
          <p:cNvPicPr>
            <a:picLocks noChangeAspect="1"/>
          </p:cNvPicPr>
          <p:nvPr/>
        </p:nvPicPr>
        <p:blipFill>
          <a:blip r:embed="rId2"/>
          <a:stretch>
            <a:fillRect/>
          </a:stretch>
        </p:blipFill>
        <p:spPr>
          <a:xfrm>
            <a:off x="605477" y="1200539"/>
            <a:ext cx="11107552" cy="4635826"/>
          </a:xfrm>
          <a:prstGeom prst="rect">
            <a:avLst/>
          </a:prstGeom>
        </p:spPr>
      </p:pic>
    </p:spTree>
    <p:extLst>
      <p:ext uri="{BB962C8B-B14F-4D97-AF65-F5344CB8AC3E}">
        <p14:creationId xmlns:p14="http://schemas.microsoft.com/office/powerpoint/2010/main" val="21183264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solidFill>
                  <a:schemeClr val="tx1"/>
                </a:solidFill>
                <a:latin typeface="微软雅黑" pitchFamily="34" charset="-122"/>
                <a:ea typeface="微软雅黑" pitchFamily="34" charset="-122"/>
              </a:rPr>
              <a:t>课程内容提要</a:t>
            </a:r>
          </a:p>
        </p:txBody>
      </p:sp>
      <p:graphicFrame>
        <p:nvGraphicFramePr>
          <p:cNvPr id="4" name="表格 3">
            <a:extLst>
              <a:ext uri="{FF2B5EF4-FFF2-40B4-BE49-F238E27FC236}">
                <a16:creationId xmlns:a16="http://schemas.microsoft.com/office/drawing/2014/main" id="{6B410E91-A1D1-4046-A1AA-7BFB6AE4DC3D}"/>
              </a:ext>
            </a:extLst>
          </p:cNvPr>
          <p:cNvGraphicFramePr>
            <a:graphicFrameLocks noGrp="1"/>
          </p:cNvGraphicFramePr>
          <p:nvPr>
            <p:extLst>
              <p:ext uri="{D42A27DB-BD31-4B8C-83A1-F6EECF244321}">
                <p14:modId xmlns:p14="http://schemas.microsoft.com/office/powerpoint/2010/main" val="2251429397"/>
              </p:ext>
            </p:extLst>
          </p:nvPr>
        </p:nvGraphicFramePr>
        <p:xfrm>
          <a:off x="1605692" y="563563"/>
          <a:ext cx="10502637" cy="4898730"/>
        </p:xfrm>
        <a:graphic>
          <a:graphicData uri="http://schemas.openxmlformats.org/drawingml/2006/table">
            <a:tbl>
              <a:tblPr firstRow="1" bandRow="1">
                <a:tableStyleId>{91EBBBCC-DAD2-459C-BE2E-F6DE35CF9A28}</a:tableStyleId>
              </a:tblPr>
              <a:tblGrid>
                <a:gridCol w="899282">
                  <a:extLst>
                    <a:ext uri="{9D8B030D-6E8A-4147-A177-3AD203B41FA5}">
                      <a16:colId xmlns:a16="http://schemas.microsoft.com/office/drawing/2014/main" val="20000"/>
                    </a:ext>
                  </a:extLst>
                </a:gridCol>
                <a:gridCol w="9603355">
                  <a:extLst>
                    <a:ext uri="{9D8B030D-6E8A-4147-A177-3AD203B41FA5}">
                      <a16:colId xmlns:a16="http://schemas.microsoft.com/office/drawing/2014/main" val="20001"/>
                    </a:ext>
                  </a:extLst>
                </a:gridCol>
              </a:tblGrid>
              <a:tr h="489873">
                <a:tc>
                  <a:txBody>
                    <a:bodyPr/>
                    <a:lstStyle/>
                    <a:p>
                      <a:pPr>
                        <a:lnSpc>
                          <a:spcPct val="150000"/>
                        </a:lnSpc>
                      </a:pPr>
                      <a:r>
                        <a:rPr lang="zh-CN" altLang="en-US" sz="1600" b="0" i="0" dirty="0">
                          <a:solidFill>
                            <a:schemeClr val="bg1">
                              <a:lumMod val="50000"/>
                            </a:schemeClr>
                          </a:solidFill>
                          <a:effectLst/>
                          <a:latin typeface="+mj-ea"/>
                          <a:ea typeface="+mj-ea"/>
                        </a:rPr>
                        <a:t>编号</a:t>
                      </a:r>
                    </a:p>
                  </a:txBody>
                  <a:tcPr/>
                </a:tc>
                <a:tc>
                  <a:txBody>
                    <a:bodyPr/>
                    <a:lstStyle/>
                    <a:p>
                      <a:pPr>
                        <a:lnSpc>
                          <a:spcPct val="150000"/>
                        </a:lnSpc>
                      </a:pPr>
                      <a:r>
                        <a:rPr lang="zh-CN" altLang="en-US" sz="1600" b="0" i="0" dirty="0">
                          <a:solidFill>
                            <a:schemeClr val="bg1">
                              <a:lumMod val="50000"/>
                            </a:schemeClr>
                          </a:solidFill>
                          <a:effectLst/>
                          <a:latin typeface="+mj-ea"/>
                          <a:ea typeface="+mj-ea"/>
                        </a:rPr>
                        <a:t>名称</a:t>
                      </a:r>
                    </a:p>
                  </a:txBody>
                  <a:tcPr/>
                </a:tc>
                <a:extLst>
                  <a:ext uri="{0D108BD9-81ED-4DB2-BD59-A6C34878D82A}">
                    <a16:rowId xmlns:a16="http://schemas.microsoft.com/office/drawing/2014/main" val="10000"/>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1.</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zh-CN" altLang="en-US" sz="1600" b="0" i="0" dirty="0">
                          <a:solidFill>
                            <a:schemeClr val="bg1">
                              <a:lumMod val="50000"/>
                            </a:schemeClr>
                          </a:solidFill>
                          <a:effectLst/>
                          <a:latin typeface="+mj-ea"/>
                          <a:ea typeface="+mj-ea"/>
                        </a:rPr>
                        <a:t>企业应用软件开发的一般架构设计说明</a:t>
                      </a:r>
                    </a:p>
                  </a:txBody>
                  <a:tcPr/>
                </a:tc>
                <a:extLst>
                  <a:ext uri="{0D108BD9-81ED-4DB2-BD59-A6C34878D82A}">
                    <a16:rowId xmlns:a16="http://schemas.microsoft.com/office/drawing/2014/main" val="10001"/>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2.</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zh-CN" altLang="en-US" sz="1600" b="0" i="0" dirty="0">
                          <a:solidFill>
                            <a:schemeClr val="bg1">
                              <a:lumMod val="50000"/>
                            </a:schemeClr>
                          </a:solidFill>
                          <a:effectLst/>
                          <a:latin typeface="+mj-ea"/>
                          <a:ea typeface="+mj-ea"/>
                        </a:rPr>
                        <a:t>系统菜单的一般实现方式之一</a:t>
                      </a:r>
                    </a:p>
                  </a:txBody>
                  <a:tcPr/>
                </a:tc>
                <a:extLst>
                  <a:ext uri="{0D108BD9-81ED-4DB2-BD59-A6C34878D82A}">
                    <a16:rowId xmlns:a16="http://schemas.microsoft.com/office/drawing/2014/main" val="10002"/>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3.</a:t>
                      </a:r>
                      <a:endParaRPr lang="zh-CN" altLang="en-US" sz="1600" b="0" i="0" dirty="0">
                        <a:solidFill>
                          <a:schemeClr val="bg1">
                            <a:lumMod val="50000"/>
                          </a:schemeClr>
                        </a:solidFill>
                        <a:effectLst/>
                        <a:latin typeface="+mj-ea"/>
                        <a:ea typeface="+mj-ea"/>
                      </a:endParaRPr>
                    </a:p>
                  </a:txBody>
                  <a:tcPr/>
                </a:tc>
                <a:tc>
                  <a:txBody>
                    <a:bodyPr/>
                    <a:lstStyle/>
                    <a:p>
                      <a:pPr>
                        <a:lnSpc>
                          <a:spcPct val="150000"/>
                        </a:lnSpc>
                      </a:pPr>
                      <a:r>
                        <a:rPr lang="zh-CN" altLang="en-US" sz="1600" b="0" i="0" dirty="0">
                          <a:solidFill>
                            <a:schemeClr val="bg1">
                              <a:lumMod val="50000"/>
                            </a:schemeClr>
                          </a:solidFill>
                          <a:effectLst/>
                          <a:latin typeface="+mj-ea"/>
                          <a:ea typeface="+mj-ea"/>
                        </a:rPr>
                        <a:t>基于 </a:t>
                      </a:r>
                      <a:r>
                        <a:rPr lang="en-US" altLang="zh-CN" sz="1600" b="0" i="0" dirty="0" err="1">
                          <a:solidFill>
                            <a:schemeClr val="bg1">
                              <a:lumMod val="50000"/>
                            </a:schemeClr>
                          </a:solidFill>
                          <a:effectLst/>
                          <a:latin typeface="+mj-ea"/>
                          <a:ea typeface="+mj-ea"/>
                        </a:rPr>
                        <a:t>ASP.Net</a:t>
                      </a:r>
                      <a:r>
                        <a:rPr lang="en-US" altLang="zh-CN" sz="1600" b="0" i="0" dirty="0">
                          <a:solidFill>
                            <a:schemeClr val="bg1">
                              <a:lumMod val="50000"/>
                            </a:schemeClr>
                          </a:solidFill>
                          <a:effectLst/>
                          <a:latin typeface="+mj-ea"/>
                          <a:ea typeface="+mj-ea"/>
                        </a:rPr>
                        <a:t> Core Identify </a:t>
                      </a:r>
                      <a:r>
                        <a:rPr lang="zh-CN" altLang="en-US" sz="1600" b="0" i="0" dirty="0">
                          <a:solidFill>
                            <a:schemeClr val="bg1">
                              <a:lumMod val="50000"/>
                            </a:schemeClr>
                          </a:solidFill>
                          <a:effectLst/>
                          <a:latin typeface="+mj-ea"/>
                          <a:ea typeface="+mj-ea"/>
                        </a:rPr>
                        <a:t>系统用户和角色组的一般实现</a:t>
                      </a:r>
                    </a:p>
                  </a:txBody>
                  <a:tcPr/>
                </a:tc>
                <a:extLst>
                  <a:ext uri="{0D108BD9-81ED-4DB2-BD59-A6C34878D82A}">
                    <a16:rowId xmlns:a16="http://schemas.microsoft.com/office/drawing/2014/main" val="10003"/>
                  </a:ext>
                </a:extLst>
              </a:tr>
              <a:tr h="489873">
                <a:tc>
                  <a:txBody>
                    <a:bodyPr/>
                    <a:lstStyle/>
                    <a:p>
                      <a:pPr algn="ctr">
                        <a:lnSpc>
                          <a:spcPct val="150000"/>
                        </a:lnSpc>
                      </a:pPr>
                      <a:r>
                        <a:rPr lang="en-US" altLang="zh-CN" sz="1600" b="0" i="0" dirty="0">
                          <a:solidFill>
                            <a:schemeClr val="bg1">
                              <a:lumMod val="50000"/>
                            </a:schemeClr>
                          </a:solidFill>
                          <a:effectLst/>
                          <a:latin typeface="+mj-ea"/>
                          <a:ea typeface="+mj-ea"/>
                        </a:rPr>
                        <a:t>4.</a:t>
                      </a: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i="0" dirty="0">
                          <a:solidFill>
                            <a:schemeClr val="bg1">
                              <a:lumMod val="50000"/>
                            </a:schemeClr>
                          </a:solidFill>
                          <a:effectLst/>
                          <a:latin typeface="+mj-ea"/>
                          <a:ea typeface="+mj-ea"/>
                        </a:rPr>
                        <a:t>控制器的 </a:t>
                      </a:r>
                      <a:r>
                        <a:rPr lang="en-US" altLang="zh-CN" sz="1600" b="0" i="0" dirty="0">
                          <a:solidFill>
                            <a:schemeClr val="bg1">
                              <a:lumMod val="50000"/>
                            </a:schemeClr>
                          </a:solidFill>
                          <a:effectLst/>
                          <a:latin typeface="+mj-ea"/>
                          <a:ea typeface="+mj-ea"/>
                        </a:rPr>
                        <a:t>Filter </a:t>
                      </a:r>
                      <a:r>
                        <a:rPr lang="zh-CN" altLang="en-US" sz="1600" b="0" i="0" dirty="0">
                          <a:solidFill>
                            <a:schemeClr val="bg1">
                              <a:lumMod val="50000"/>
                            </a:schemeClr>
                          </a:solidFill>
                          <a:effectLst/>
                          <a:latin typeface="+mj-ea"/>
                          <a:ea typeface="+mj-ea"/>
                        </a:rPr>
                        <a:t>和应用</a:t>
                      </a:r>
                    </a:p>
                  </a:txBody>
                  <a:tcPr/>
                </a:tc>
                <a:extLst>
                  <a:ext uri="{0D108BD9-81ED-4DB2-BD59-A6C34878D82A}">
                    <a16:rowId xmlns:a16="http://schemas.microsoft.com/office/drawing/2014/main" val="10004"/>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10005"/>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838512022"/>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284939359"/>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631916364"/>
                  </a:ext>
                </a:extLst>
              </a:tr>
              <a:tr h="489873">
                <a:tc>
                  <a:txBody>
                    <a:bodyPr/>
                    <a:lstStyle/>
                    <a:p>
                      <a:pPr algn="ctr">
                        <a:lnSpc>
                          <a:spcPct val="150000"/>
                        </a:lnSpc>
                      </a:pPr>
                      <a:endParaRPr lang="zh-CN" altLang="en-US" sz="1600" b="0" i="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b="0" i="0" dirty="0">
                        <a:solidFill>
                          <a:schemeClr val="bg1">
                            <a:lumMod val="50000"/>
                          </a:schemeClr>
                        </a:solidFill>
                        <a:effectLst/>
                        <a:latin typeface="+mj-ea"/>
                        <a:ea typeface="+mj-ea"/>
                      </a:endParaRPr>
                    </a:p>
                  </a:txBody>
                  <a:tcPr/>
                </a:tc>
                <a:extLst>
                  <a:ext uri="{0D108BD9-81ED-4DB2-BD59-A6C34878D82A}">
                    <a16:rowId xmlns:a16="http://schemas.microsoft.com/office/drawing/2014/main" val="2221964013"/>
                  </a:ext>
                </a:extLst>
              </a:tr>
            </a:tbl>
          </a:graphicData>
        </a:graphic>
      </p:graphicFrame>
      <p:pic>
        <p:nvPicPr>
          <p:cNvPr id="5" name="Picture 4" descr="lecture-final canadate">
            <a:extLst>
              <a:ext uri="{FF2B5EF4-FFF2-40B4-BE49-F238E27FC236}">
                <a16:creationId xmlns:a16="http://schemas.microsoft.com/office/drawing/2014/main" id="{3A73F59B-55D5-4E02-8F53-738DC5BF3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 y="499098"/>
            <a:ext cx="1633543" cy="6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3A0CB-AA3B-4D57-B37A-B8FBD1681171}"/>
              </a:ext>
            </a:extLst>
          </p:cNvPr>
          <p:cNvSpPr>
            <a:spLocks noGrp="1"/>
          </p:cNvSpPr>
          <p:nvPr>
            <p:ph type="title"/>
          </p:nvPr>
        </p:nvSpPr>
        <p:spPr/>
        <p:txBody>
          <a:bodyPr/>
          <a:lstStyle/>
          <a:p>
            <a:r>
              <a:rPr lang="en-US" altLang="zh-CN" dirty="0"/>
              <a:t>2.3.5. </a:t>
            </a:r>
            <a:r>
              <a:rPr lang="zh-CN" altLang="en-US" dirty="0"/>
              <a:t>（左）侧边栏导航菜单的数据处理实现（续）</a:t>
            </a:r>
          </a:p>
        </p:txBody>
      </p:sp>
      <p:pic>
        <p:nvPicPr>
          <p:cNvPr id="3" name="图片 2">
            <a:extLst>
              <a:ext uri="{FF2B5EF4-FFF2-40B4-BE49-F238E27FC236}">
                <a16:creationId xmlns:a16="http://schemas.microsoft.com/office/drawing/2014/main" id="{0D7915DB-E45B-4913-ADD3-464EE796CFAF}"/>
              </a:ext>
            </a:extLst>
          </p:cNvPr>
          <p:cNvPicPr>
            <a:picLocks noChangeAspect="1"/>
          </p:cNvPicPr>
          <p:nvPr/>
        </p:nvPicPr>
        <p:blipFill>
          <a:blip r:embed="rId2"/>
          <a:stretch>
            <a:fillRect/>
          </a:stretch>
        </p:blipFill>
        <p:spPr>
          <a:xfrm>
            <a:off x="1176095" y="671805"/>
            <a:ext cx="8512947" cy="5980922"/>
          </a:xfrm>
          <a:prstGeom prst="rect">
            <a:avLst/>
          </a:prstGeom>
        </p:spPr>
      </p:pic>
    </p:spTree>
    <p:extLst>
      <p:ext uri="{BB962C8B-B14F-4D97-AF65-F5344CB8AC3E}">
        <p14:creationId xmlns:p14="http://schemas.microsoft.com/office/powerpoint/2010/main" val="767177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46EDB-A83C-425C-A315-A90017A96CB9}"/>
              </a:ext>
            </a:extLst>
          </p:cNvPr>
          <p:cNvSpPr>
            <a:spLocks noGrp="1"/>
          </p:cNvSpPr>
          <p:nvPr>
            <p:ph type="title"/>
          </p:nvPr>
        </p:nvSpPr>
        <p:spPr/>
        <p:txBody>
          <a:bodyPr/>
          <a:lstStyle/>
          <a:p>
            <a:r>
              <a:rPr lang="en-US" altLang="zh-CN" dirty="0"/>
              <a:t>2.3.6. </a:t>
            </a:r>
            <a:r>
              <a:rPr lang="zh-CN" altLang="en-US" dirty="0"/>
              <a:t>（左）侧边栏导航菜单视图组件的页面前端实现</a:t>
            </a:r>
          </a:p>
        </p:txBody>
      </p:sp>
      <p:pic>
        <p:nvPicPr>
          <p:cNvPr id="3" name="图片 2">
            <a:extLst>
              <a:ext uri="{FF2B5EF4-FFF2-40B4-BE49-F238E27FC236}">
                <a16:creationId xmlns:a16="http://schemas.microsoft.com/office/drawing/2014/main" id="{48E8AADB-1DFE-4983-87E5-17D97B954F03}"/>
              </a:ext>
            </a:extLst>
          </p:cNvPr>
          <p:cNvPicPr>
            <a:picLocks noChangeAspect="1"/>
          </p:cNvPicPr>
          <p:nvPr/>
        </p:nvPicPr>
        <p:blipFill>
          <a:blip r:embed="rId2"/>
          <a:stretch>
            <a:fillRect/>
          </a:stretch>
        </p:blipFill>
        <p:spPr>
          <a:xfrm>
            <a:off x="1065021" y="1119672"/>
            <a:ext cx="10884381" cy="5136171"/>
          </a:xfrm>
          <a:prstGeom prst="rect">
            <a:avLst/>
          </a:prstGeom>
        </p:spPr>
      </p:pic>
      <p:sp>
        <p:nvSpPr>
          <p:cNvPr id="4" name="文本框 3">
            <a:extLst>
              <a:ext uri="{FF2B5EF4-FFF2-40B4-BE49-F238E27FC236}">
                <a16:creationId xmlns:a16="http://schemas.microsoft.com/office/drawing/2014/main" id="{70BFD8FB-4484-43D4-AEBA-010777655DF7}"/>
              </a:ext>
            </a:extLst>
          </p:cNvPr>
          <p:cNvSpPr txBox="1"/>
          <p:nvPr/>
        </p:nvSpPr>
        <p:spPr>
          <a:xfrm>
            <a:off x="1002939" y="671408"/>
            <a:ext cx="6372194" cy="369332"/>
          </a:xfrm>
          <a:prstGeom prst="rect">
            <a:avLst/>
          </a:prstGeom>
          <a:noFill/>
        </p:spPr>
        <p:txBody>
          <a:bodyPr wrap="none" rtlCol="0">
            <a:spAutoFit/>
          </a:bodyPr>
          <a:lstStyle/>
          <a:p>
            <a:pPr>
              <a:buNone/>
            </a:pPr>
            <a:r>
              <a:rPr lang="en-US" altLang="zh-CN" dirty="0">
                <a:latin typeface="微软雅黑" panose="020B0503020204020204" pitchFamily="34" charset="-122"/>
                <a:ea typeface="微软雅黑" panose="020B0503020204020204" pitchFamily="34" charset="-122"/>
              </a:rPr>
              <a:t>Views/Shared/Components/</a:t>
            </a:r>
            <a:r>
              <a:rPr lang="en-US" altLang="zh-CN" dirty="0" err="1">
                <a:latin typeface="微软雅黑" panose="020B0503020204020204" pitchFamily="34" charset="-122"/>
                <a:ea typeface="微软雅黑" panose="020B0503020204020204" pitchFamily="34" charset="-122"/>
              </a:rPr>
              <a:t>SideBarMenu</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Default.chtml</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07519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908BF-9EE0-440D-9A5B-9E75DC5A846B}"/>
              </a:ext>
            </a:extLst>
          </p:cNvPr>
          <p:cNvSpPr>
            <a:spLocks noGrp="1"/>
          </p:cNvSpPr>
          <p:nvPr>
            <p:ph type="title"/>
          </p:nvPr>
        </p:nvSpPr>
        <p:spPr/>
        <p:txBody>
          <a:bodyPr/>
          <a:lstStyle/>
          <a:p>
            <a:r>
              <a:rPr lang="en-US" altLang="zh-CN" dirty="0"/>
              <a:t>3. </a:t>
            </a:r>
            <a:r>
              <a:rPr lang="zh-CN" altLang="en-US" dirty="0"/>
              <a:t>基于 </a:t>
            </a:r>
            <a:r>
              <a:rPr lang="en-US" altLang="zh-CN" dirty="0" err="1"/>
              <a:t>ASP.Net</a:t>
            </a:r>
            <a:r>
              <a:rPr lang="en-US" altLang="zh-CN" dirty="0"/>
              <a:t> Core Identify </a:t>
            </a:r>
            <a:r>
              <a:rPr lang="zh-CN" altLang="en-US" dirty="0"/>
              <a:t>系统用户和角色组的一般实现</a:t>
            </a:r>
          </a:p>
        </p:txBody>
      </p:sp>
      <p:sp>
        <p:nvSpPr>
          <p:cNvPr id="3" name="矩形 2">
            <a:extLst>
              <a:ext uri="{FF2B5EF4-FFF2-40B4-BE49-F238E27FC236}">
                <a16:creationId xmlns:a16="http://schemas.microsoft.com/office/drawing/2014/main" id="{AE01A370-50F4-426F-AC54-44322957B7A8}"/>
              </a:ext>
            </a:extLst>
          </p:cNvPr>
          <p:cNvSpPr/>
          <p:nvPr/>
        </p:nvSpPr>
        <p:spPr>
          <a:xfrm>
            <a:off x="429207" y="727988"/>
            <a:ext cx="11346025" cy="874407"/>
          </a:xfrm>
          <a:prstGeom prst="rect">
            <a:avLst/>
          </a:prstGeom>
        </p:spPr>
        <p:txBody>
          <a:bodyPr wrap="square">
            <a:spAutoFit/>
          </a:bodyPr>
          <a:lstStyle/>
          <a:p>
            <a:pPr>
              <a:lnSpc>
                <a:spcPct val="150000"/>
              </a:lnSpc>
              <a:buNone/>
            </a:pPr>
            <a:r>
              <a:rPr lang="en-US" altLang="zh-CN" dirty="0">
                <a:latin typeface="+mj-ea"/>
                <a:ea typeface="+mj-ea"/>
              </a:rPr>
              <a:t>ASP.NET Core Identify </a:t>
            </a:r>
            <a:r>
              <a:rPr lang="zh-CN" altLang="en-US" dirty="0">
                <a:latin typeface="+mj-ea"/>
                <a:ea typeface="+mj-ea"/>
              </a:rPr>
              <a:t>是一个系统成员管理系统，通过他可以构建应用系统的用户账号并使用账号登录系统，也可以扩展到使用外部账号来进行系统登录。</a:t>
            </a:r>
          </a:p>
        </p:txBody>
      </p:sp>
      <p:pic>
        <p:nvPicPr>
          <p:cNvPr id="4" name="图片 3">
            <a:extLst>
              <a:ext uri="{FF2B5EF4-FFF2-40B4-BE49-F238E27FC236}">
                <a16:creationId xmlns:a16="http://schemas.microsoft.com/office/drawing/2014/main" id="{22FC4BA6-12BA-4EEB-A3FF-E95681E7628D}"/>
              </a:ext>
            </a:extLst>
          </p:cNvPr>
          <p:cNvPicPr>
            <a:picLocks noChangeAspect="1"/>
          </p:cNvPicPr>
          <p:nvPr/>
        </p:nvPicPr>
        <p:blipFill>
          <a:blip r:embed="rId2"/>
          <a:stretch>
            <a:fillRect/>
          </a:stretch>
        </p:blipFill>
        <p:spPr>
          <a:xfrm>
            <a:off x="442804" y="1980311"/>
            <a:ext cx="5653196" cy="3170188"/>
          </a:xfrm>
          <a:prstGeom prst="rect">
            <a:avLst/>
          </a:prstGeom>
        </p:spPr>
      </p:pic>
      <p:pic>
        <p:nvPicPr>
          <p:cNvPr id="5" name="图片 4">
            <a:extLst>
              <a:ext uri="{FF2B5EF4-FFF2-40B4-BE49-F238E27FC236}">
                <a16:creationId xmlns:a16="http://schemas.microsoft.com/office/drawing/2014/main" id="{4CF65113-3EB2-40AE-A29D-C818EABAE093}"/>
              </a:ext>
            </a:extLst>
          </p:cNvPr>
          <p:cNvPicPr>
            <a:picLocks noChangeAspect="1"/>
          </p:cNvPicPr>
          <p:nvPr/>
        </p:nvPicPr>
        <p:blipFill>
          <a:blip r:embed="rId3"/>
          <a:stretch>
            <a:fillRect/>
          </a:stretch>
        </p:blipFill>
        <p:spPr>
          <a:xfrm>
            <a:off x="6270710" y="1980311"/>
            <a:ext cx="5355232" cy="4550229"/>
          </a:xfrm>
          <a:prstGeom prst="rect">
            <a:avLst/>
          </a:prstGeom>
        </p:spPr>
      </p:pic>
      <p:sp>
        <p:nvSpPr>
          <p:cNvPr id="6" name="矩形 5">
            <a:extLst>
              <a:ext uri="{FF2B5EF4-FFF2-40B4-BE49-F238E27FC236}">
                <a16:creationId xmlns:a16="http://schemas.microsoft.com/office/drawing/2014/main" id="{C8B4BC1A-79D2-4A63-9EC6-BDAD1105F56A}"/>
              </a:ext>
            </a:extLst>
          </p:cNvPr>
          <p:cNvSpPr/>
          <p:nvPr/>
        </p:nvSpPr>
        <p:spPr>
          <a:xfrm>
            <a:off x="2835728" y="2960914"/>
            <a:ext cx="1006929"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A1A827D-0E60-4750-8753-FAEFB1086BE5}"/>
              </a:ext>
            </a:extLst>
          </p:cNvPr>
          <p:cNvSpPr/>
          <p:nvPr/>
        </p:nvSpPr>
        <p:spPr>
          <a:xfrm>
            <a:off x="8828314" y="2983773"/>
            <a:ext cx="1006929"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33716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3EC42-866D-4C00-9DCA-225A071C8AFC}"/>
              </a:ext>
            </a:extLst>
          </p:cNvPr>
          <p:cNvSpPr>
            <a:spLocks noGrp="1"/>
          </p:cNvSpPr>
          <p:nvPr>
            <p:ph type="title"/>
          </p:nvPr>
        </p:nvSpPr>
        <p:spPr/>
        <p:txBody>
          <a:bodyPr/>
          <a:lstStyle/>
          <a:p>
            <a:r>
              <a:rPr lang="en-US" altLang="zh-CN" dirty="0"/>
              <a:t>3.1. </a:t>
            </a:r>
            <a:r>
              <a:rPr lang="zh-CN" altLang="en-US" dirty="0"/>
              <a:t>使用 </a:t>
            </a:r>
            <a:r>
              <a:rPr lang="en-US" altLang="zh-CN" dirty="0" err="1"/>
              <a:t>Microsoft.AspNetCore.Identity.EntityFrameworkCore</a:t>
            </a:r>
            <a:r>
              <a:rPr lang="en-US" altLang="zh-CN" dirty="0"/>
              <a:t> </a:t>
            </a:r>
            <a:endParaRPr lang="zh-CN" altLang="en-US" dirty="0"/>
          </a:p>
        </p:txBody>
      </p:sp>
      <p:pic>
        <p:nvPicPr>
          <p:cNvPr id="3" name="图片 2">
            <a:extLst>
              <a:ext uri="{FF2B5EF4-FFF2-40B4-BE49-F238E27FC236}">
                <a16:creationId xmlns:a16="http://schemas.microsoft.com/office/drawing/2014/main" id="{49D58DEB-24B6-48BD-8D3D-4CFABB4E1034}"/>
              </a:ext>
            </a:extLst>
          </p:cNvPr>
          <p:cNvPicPr>
            <a:picLocks noChangeAspect="1"/>
          </p:cNvPicPr>
          <p:nvPr/>
        </p:nvPicPr>
        <p:blipFill>
          <a:blip r:embed="rId2"/>
          <a:stretch>
            <a:fillRect/>
          </a:stretch>
        </p:blipFill>
        <p:spPr>
          <a:xfrm>
            <a:off x="354564" y="663451"/>
            <a:ext cx="9193764" cy="5598725"/>
          </a:xfrm>
          <a:prstGeom prst="rect">
            <a:avLst/>
          </a:prstGeom>
        </p:spPr>
      </p:pic>
      <p:sp>
        <p:nvSpPr>
          <p:cNvPr id="4" name="矩形 3">
            <a:extLst>
              <a:ext uri="{FF2B5EF4-FFF2-40B4-BE49-F238E27FC236}">
                <a16:creationId xmlns:a16="http://schemas.microsoft.com/office/drawing/2014/main" id="{6EC1D31C-741A-4C41-93D2-09503A3C2B0B}"/>
              </a:ext>
            </a:extLst>
          </p:cNvPr>
          <p:cNvSpPr/>
          <p:nvPr/>
        </p:nvSpPr>
        <p:spPr>
          <a:xfrm>
            <a:off x="3589176" y="1409700"/>
            <a:ext cx="5697893" cy="645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E60F2DF-3EA3-4FAF-9A52-C9A3A816F6E1}"/>
              </a:ext>
            </a:extLst>
          </p:cNvPr>
          <p:cNvPicPr>
            <a:picLocks noChangeAspect="1"/>
          </p:cNvPicPr>
          <p:nvPr/>
        </p:nvPicPr>
        <p:blipFill>
          <a:blip r:embed="rId3"/>
          <a:stretch>
            <a:fillRect/>
          </a:stretch>
        </p:blipFill>
        <p:spPr>
          <a:xfrm>
            <a:off x="9714504" y="663451"/>
            <a:ext cx="2382536" cy="1687869"/>
          </a:xfrm>
          <a:prstGeom prst="rect">
            <a:avLst/>
          </a:prstGeom>
        </p:spPr>
      </p:pic>
    </p:spTree>
    <p:extLst>
      <p:ext uri="{BB962C8B-B14F-4D97-AF65-F5344CB8AC3E}">
        <p14:creationId xmlns:p14="http://schemas.microsoft.com/office/powerpoint/2010/main" val="37670613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8F266-71C1-4CF0-B192-A8E2FD147797}"/>
              </a:ext>
            </a:extLst>
          </p:cNvPr>
          <p:cNvSpPr>
            <a:spLocks noGrp="1"/>
          </p:cNvSpPr>
          <p:nvPr>
            <p:ph type="title"/>
          </p:nvPr>
        </p:nvSpPr>
        <p:spPr/>
        <p:txBody>
          <a:bodyPr/>
          <a:lstStyle/>
          <a:p>
            <a:r>
              <a:rPr lang="en-US" altLang="zh-CN" dirty="0"/>
              <a:t>3.2. </a:t>
            </a:r>
            <a:r>
              <a:rPr lang="en-US" altLang="zh-CN" dirty="0" err="1"/>
              <a:t>ApplicationRole</a:t>
            </a:r>
            <a:r>
              <a:rPr lang="en-US" altLang="zh-CN" dirty="0"/>
              <a:t> </a:t>
            </a:r>
            <a:r>
              <a:rPr lang="zh-CN" altLang="en-US" dirty="0"/>
              <a:t>的数据模型（实体和实体视图模型）</a:t>
            </a:r>
          </a:p>
        </p:txBody>
      </p:sp>
      <p:pic>
        <p:nvPicPr>
          <p:cNvPr id="3" name="图片 2">
            <a:extLst>
              <a:ext uri="{FF2B5EF4-FFF2-40B4-BE49-F238E27FC236}">
                <a16:creationId xmlns:a16="http://schemas.microsoft.com/office/drawing/2014/main" id="{62A374F4-9E7C-4B72-B30E-8BB8FE1E9737}"/>
              </a:ext>
            </a:extLst>
          </p:cNvPr>
          <p:cNvPicPr>
            <a:picLocks noChangeAspect="1"/>
          </p:cNvPicPr>
          <p:nvPr/>
        </p:nvPicPr>
        <p:blipFill>
          <a:blip r:embed="rId2"/>
          <a:stretch>
            <a:fillRect/>
          </a:stretch>
        </p:blipFill>
        <p:spPr>
          <a:xfrm>
            <a:off x="623918" y="734008"/>
            <a:ext cx="5472082" cy="3700170"/>
          </a:xfrm>
          <a:prstGeom prst="rect">
            <a:avLst/>
          </a:prstGeom>
        </p:spPr>
      </p:pic>
      <p:pic>
        <p:nvPicPr>
          <p:cNvPr id="4" name="图片 3">
            <a:extLst>
              <a:ext uri="{FF2B5EF4-FFF2-40B4-BE49-F238E27FC236}">
                <a16:creationId xmlns:a16="http://schemas.microsoft.com/office/drawing/2014/main" id="{FE0E60C1-A0B1-467E-906B-3AB3B966F7C8}"/>
              </a:ext>
            </a:extLst>
          </p:cNvPr>
          <p:cNvPicPr>
            <a:picLocks noChangeAspect="1"/>
          </p:cNvPicPr>
          <p:nvPr/>
        </p:nvPicPr>
        <p:blipFill>
          <a:blip r:embed="rId3"/>
          <a:stretch>
            <a:fillRect/>
          </a:stretch>
        </p:blipFill>
        <p:spPr>
          <a:xfrm>
            <a:off x="6302336" y="734008"/>
            <a:ext cx="5025027" cy="5946487"/>
          </a:xfrm>
          <a:prstGeom prst="rect">
            <a:avLst/>
          </a:prstGeom>
        </p:spPr>
      </p:pic>
    </p:spTree>
    <p:extLst>
      <p:ext uri="{BB962C8B-B14F-4D97-AF65-F5344CB8AC3E}">
        <p14:creationId xmlns:p14="http://schemas.microsoft.com/office/powerpoint/2010/main" val="3442084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621D4-9082-48C6-B6FC-7C8E8E75C374}"/>
              </a:ext>
            </a:extLst>
          </p:cNvPr>
          <p:cNvSpPr>
            <a:spLocks noGrp="1"/>
          </p:cNvSpPr>
          <p:nvPr>
            <p:ph type="title"/>
          </p:nvPr>
        </p:nvSpPr>
        <p:spPr/>
        <p:txBody>
          <a:bodyPr/>
          <a:lstStyle/>
          <a:p>
            <a:r>
              <a:rPr lang="en-US" altLang="zh-CN" dirty="0"/>
              <a:t>3.3. </a:t>
            </a:r>
            <a:r>
              <a:rPr lang="en-US" altLang="zh-CN" dirty="0" err="1"/>
              <a:t>ApplicationRoleController</a:t>
            </a:r>
            <a:r>
              <a:rPr lang="en-US" altLang="zh-CN" dirty="0"/>
              <a:t> </a:t>
            </a:r>
            <a:r>
              <a:rPr lang="zh-CN" altLang="en-US" dirty="0"/>
              <a:t>简要说明</a:t>
            </a:r>
          </a:p>
        </p:txBody>
      </p:sp>
      <p:pic>
        <p:nvPicPr>
          <p:cNvPr id="3" name="图片 2">
            <a:extLst>
              <a:ext uri="{FF2B5EF4-FFF2-40B4-BE49-F238E27FC236}">
                <a16:creationId xmlns:a16="http://schemas.microsoft.com/office/drawing/2014/main" id="{E55B8DF4-10AB-4782-9899-B9265EC4EBD3}"/>
              </a:ext>
            </a:extLst>
          </p:cNvPr>
          <p:cNvPicPr>
            <a:picLocks noChangeAspect="1"/>
          </p:cNvPicPr>
          <p:nvPr/>
        </p:nvPicPr>
        <p:blipFill>
          <a:blip r:embed="rId2"/>
          <a:stretch>
            <a:fillRect/>
          </a:stretch>
        </p:blipFill>
        <p:spPr>
          <a:xfrm>
            <a:off x="728611" y="925285"/>
            <a:ext cx="11104159" cy="4718579"/>
          </a:xfrm>
          <a:prstGeom prst="rect">
            <a:avLst/>
          </a:prstGeom>
        </p:spPr>
      </p:pic>
    </p:spTree>
    <p:extLst>
      <p:ext uri="{BB962C8B-B14F-4D97-AF65-F5344CB8AC3E}">
        <p14:creationId xmlns:p14="http://schemas.microsoft.com/office/powerpoint/2010/main" val="35287756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90C82-DD1B-4794-8A97-5A2FBA8B1BF6}"/>
              </a:ext>
            </a:extLst>
          </p:cNvPr>
          <p:cNvSpPr>
            <a:spLocks noGrp="1"/>
          </p:cNvSpPr>
          <p:nvPr>
            <p:ph type="title"/>
          </p:nvPr>
        </p:nvSpPr>
        <p:spPr/>
        <p:txBody>
          <a:bodyPr/>
          <a:lstStyle/>
          <a:p>
            <a:r>
              <a:rPr lang="en-US" altLang="zh-CN" dirty="0"/>
              <a:t>3.3.1. Index </a:t>
            </a:r>
            <a:r>
              <a:rPr lang="zh-CN" altLang="en-US" dirty="0"/>
              <a:t>方法</a:t>
            </a:r>
          </a:p>
        </p:txBody>
      </p:sp>
      <p:pic>
        <p:nvPicPr>
          <p:cNvPr id="3" name="图片 2">
            <a:extLst>
              <a:ext uri="{FF2B5EF4-FFF2-40B4-BE49-F238E27FC236}">
                <a16:creationId xmlns:a16="http://schemas.microsoft.com/office/drawing/2014/main" id="{C9E47F60-DB3D-46CF-A6F6-3A074AEA93EE}"/>
              </a:ext>
            </a:extLst>
          </p:cNvPr>
          <p:cNvPicPr>
            <a:picLocks noChangeAspect="1"/>
          </p:cNvPicPr>
          <p:nvPr/>
        </p:nvPicPr>
        <p:blipFill>
          <a:blip r:embed="rId2"/>
          <a:stretch>
            <a:fillRect/>
          </a:stretch>
        </p:blipFill>
        <p:spPr>
          <a:xfrm>
            <a:off x="990598" y="817595"/>
            <a:ext cx="11010698" cy="5240305"/>
          </a:xfrm>
          <a:prstGeom prst="rect">
            <a:avLst/>
          </a:prstGeom>
        </p:spPr>
      </p:pic>
    </p:spTree>
    <p:extLst>
      <p:ext uri="{BB962C8B-B14F-4D97-AF65-F5344CB8AC3E}">
        <p14:creationId xmlns:p14="http://schemas.microsoft.com/office/powerpoint/2010/main" val="4684795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97051-E22C-4DAE-A433-42AFC5BBCC38}"/>
              </a:ext>
            </a:extLst>
          </p:cNvPr>
          <p:cNvSpPr>
            <a:spLocks noGrp="1"/>
          </p:cNvSpPr>
          <p:nvPr>
            <p:ph type="title"/>
          </p:nvPr>
        </p:nvSpPr>
        <p:spPr/>
        <p:txBody>
          <a:bodyPr/>
          <a:lstStyle/>
          <a:p>
            <a:r>
              <a:rPr lang="en-US" altLang="zh-CN" dirty="0"/>
              <a:t>3.3.2. </a:t>
            </a:r>
            <a:r>
              <a:rPr lang="en-US" altLang="zh-CN" dirty="0" err="1"/>
              <a:t>CreateOrEdit</a:t>
            </a:r>
            <a:r>
              <a:rPr lang="en-US" altLang="zh-CN" dirty="0"/>
              <a:t> </a:t>
            </a:r>
            <a:r>
              <a:rPr lang="zh-CN" altLang="en-US" dirty="0"/>
              <a:t>方法</a:t>
            </a:r>
          </a:p>
        </p:txBody>
      </p:sp>
      <p:pic>
        <p:nvPicPr>
          <p:cNvPr id="3" name="图片 2">
            <a:extLst>
              <a:ext uri="{FF2B5EF4-FFF2-40B4-BE49-F238E27FC236}">
                <a16:creationId xmlns:a16="http://schemas.microsoft.com/office/drawing/2014/main" id="{5C665F89-B798-4F32-B20F-C7588D68702A}"/>
              </a:ext>
            </a:extLst>
          </p:cNvPr>
          <p:cNvPicPr>
            <a:picLocks noChangeAspect="1"/>
          </p:cNvPicPr>
          <p:nvPr/>
        </p:nvPicPr>
        <p:blipFill>
          <a:blip r:embed="rId2"/>
          <a:stretch>
            <a:fillRect/>
          </a:stretch>
        </p:blipFill>
        <p:spPr>
          <a:xfrm>
            <a:off x="1055914" y="589418"/>
            <a:ext cx="9337517" cy="6143396"/>
          </a:xfrm>
          <a:prstGeom prst="rect">
            <a:avLst/>
          </a:prstGeom>
        </p:spPr>
      </p:pic>
    </p:spTree>
    <p:extLst>
      <p:ext uri="{BB962C8B-B14F-4D97-AF65-F5344CB8AC3E}">
        <p14:creationId xmlns:p14="http://schemas.microsoft.com/office/powerpoint/2010/main" val="23306114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04797-5370-4C23-A60A-EA20BA988829}"/>
              </a:ext>
            </a:extLst>
          </p:cNvPr>
          <p:cNvSpPr>
            <a:spLocks noGrp="1"/>
          </p:cNvSpPr>
          <p:nvPr>
            <p:ph type="title"/>
          </p:nvPr>
        </p:nvSpPr>
        <p:spPr/>
        <p:txBody>
          <a:bodyPr/>
          <a:lstStyle/>
          <a:p>
            <a:r>
              <a:rPr lang="en-US" altLang="zh-CN" dirty="0"/>
              <a:t>3.3.3. Save </a:t>
            </a:r>
            <a:r>
              <a:rPr lang="zh-CN" altLang="en-US" dirty="0"/>
              <a:t>方法</a:t>
            </a:r>
          </a:p>
        </p:txBody>
      </p:sp>
      <p:pic>
        <p:nvPicPr>
          <p:cNvPr id="3" name="图片 2">
            <a:extLst>
              <a:ext uri="{FF2B5EF4-FFF2-40B4-BE49-F238E27FC236}">
                <a16:creationId xmlns:a16="http://schemas.microsoft.com/office/drawing/2014/main" id="{2BC003EB-4D4D-4E72-9634-DFA00D519C35}"/>
              </a:ext>
            </a:extLst>
          </p:cNvPr>
          <p:cNvPicPr>
            <a:picLocks noChangeAspect="1"/>
          </p:cNvPicPr>
          <p:nvPr/>
        </p:nvPicPr>
        <p:blipFill>
          <a:blip r:embed="rId2"/>
          <a:stretch>
            <a:fillRect/>
          </a:stretch>
        </p:blipFill>
        <p:spPr>
          <a:xfrm>
            <a:off x="457199" y="688831"/>
            <a:ext cx="11387771" cy="1061942"/>
          </a:xfrm>
          <a:prstGeom prst="rect">
            <a:avLst/>
          </a:prstGeom>
        </p:spPr>
      </p:pic>
      <p:pic>
        <p:nvPicPr>
          <p:cNvPr id="4" name="图片 3">
            <a:extLst>
              <a:ext uri="{FF2B5EF4-FFF2-40B4-BE49-F238E27FC236}">
                <a16:creationId xmlns:a16="http://schemas.microsoft.com/office/drawing/2014/main" id="{0411453E-26C1-4172-9691-2EFF4C9826DA}"/>
              </a:ext>
            </a:extLst>
          </p:cNvPr>
          <p:cNvPicPr>
            <a:picLocks noChangeAspect="1"/>
          </p:cNvPicPr>
          <p:nvPr/>
        </p:nvPicPr>
        <p:blipFill>
          <a:blip r:embed="rId3"/>
          <a:stretch>
            <a:fillRect/>
          </a:stretch>
        </p:blipFill>
        <p:spPr>
          <a:xfrm>
            <a:off x="457199" y="2113869"/>
            <a:ext cx="5404758" cy="3144277"/>
          </a:xfrm>
          <a:prstGeom prst="rect">
            <a:avLst/>
          </a:prstGeom>
        </p:spPr>
      </p:pic>
      <p:pic>
        <p:nvPicPr>
          <p:cNvPr id="5" name="图片 4">
            <a:extLst>
              <a:ext uri="{FF2B5EF4-FFF2-40B4-BE49-F238E27FC236}">
                <a16:creationId xmlns:a16="http://schemas.microsoft.com/office/drawing/2014/main" id="{EAC6B54F-98C9-4053-A02A-735086E24809}"/>
              </a:ext>
            </a:extLst>
          </p:cNvPr>
          <p:cNvPicPr>
            <a:picLocks noChangeAspect="1"/>
          </p:cNvPicPr>
          <p:nvPr/>
        </p:nvPicPr>
        <p:blipFill>
          <a:blip r:embed="rId4"/>
          <a:stretch>
            <a:fillRect/>
          </a:stretch>
        </p:blipFill>
        <p:spPr>
          <a:xfrm>
            <a:off x="5954487" y="2113869"/>
            <a:ext cx="5890483" cy="4298920"/>
          </a:xfrm>
          <a:prstGeom prst="rect">
            <a:avLst/>
          </a:prstGeom>
        </p:spPr>
      </p:pic>
      <p:cxnSp>
        <p:nvCxnSpPr>
          <p:cNvPr id="7" name="直接连接符 6">
            <a:extLst>
              <a:ext uri="{FF2B5EF4-FFF2-40B4-BE49-F238E27FC236}">
                <a16:creationId xmlns:a16="http://schemas.microsoft.com/office/drawing/2014/main" id="{8166A6DF-C4E3-4125-8545-3F08B19629B0}"/>
              </a:ext>
            </a:extLst>
          </p:cNvPr>
          <p:cNvCxnSpPr/>
          <p:nvPr/>
        </p:nvCxnSpPr>
        <p:spPr>
          <a:xfrm>
            <a:off x="1224643" y="4267200"/>
            <a:ext cx="39134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31FFBFE-C2B8-490D-BAD1-17284E0EC087}"/>
              </a:ext>
            </a:extLst>
          </p:cNvPr>
          <p:cNvCxnSpPr/>
          <p:nvPr/>
        </p:nvCxnSpPr>
        <p:spPr>
          <a:xfrm>
            <a:off x="6955972" y="5220046"/>
            <a:ext cx="39134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502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DE69B-ED8A-453A-8D5F-993CA923B42A}"/>
              </a:ext>
            </a:extLst>
          </p:cNvPr>
          <p:cNvSpPr>
            <a:spLocks noGrp="1"/>
          </p:cNvSpPr>
          <p:nvPr>
            <p:ph type="title"/>
          </p:nvPr>
        </p:nvSpPr>
        <p:spPr/>
        <p:txBody>
          <a:bodyPr/>
          <a:lstStyle/>
          <a:p>
            <a:r>
              <a:rPr lang="en-US" altLang="zh-CN" dirty="0"/>
              <a:t>3.3.4. </a:t>
            </a:r>
            <a:r>
              <a:rPr lang="zh-CN" altLang="en-US" dirty="0"/>
              <a:t>前端视图页：</a:t>
            </a:r>
            <a:r>
              <a:rPr lang="en-US" altLang="zh-CN" dirty="0"/>
              <a:t>_</a:t>
            </a:r>
            <a:r>
              <a:rPr lang="en-US" altLang="zh-CN" dirty="0" err="1"/>
              <a:t>NavigatorForRoles.cshtml</a:t>
            </a:r>
            <a:endParaRPr lang="zh-CN" altLang="en-US" dirty="0"/>
          </a:p>
        </p:txBody>
      </p:sp>
      <p:pic>
        <p:nvPicPr>
          <p:cNvPr id="3" name="图片 2">
            <a:extLst>
              <a:ext uri="{FF2B5EF4-FFF2-40B4-BE49-F238E27FC236}">
                <a16:creationId xmlns:a16="http://schemas.microsoft.com/office/drawing/2014/main" id="{31104831-D523-4016-955E-51745C4A6159}"/>
              </a:ext>
            </a:extLst>
          </p:cNvPr>
          <p:cNvPicPr>
            <a:picLocks noChangeAspect="1"/>
          </p:cNvPicPr>
          <p:nvPr/>
        </p:nvPicPr>
        <p:blipFill>
          <a:blip r:embed="rId2"/>
          <a:stretch>
            <a:fillRect/>
          </a:stretch>
        </p:blipFill>
        <p:spPr>
          <a:xfrm>
            <a:off x="919842" y="982529"/>
            <a:ext cx="10129157" cy="3875090"/>
          </a:xfrm>
          <a:prstGeom prst="rect">
            <a:avLst/>
          </a:prstGeom>
        </p:spPr>
      </p:pic>
      <p:pic>
        <p:nvPicPr>
          <p:cNvPr id="4" name="图片 3">
            <a:extLst>
              <a:ext uri="{FF2B5EF4-FFF2-40B4-BE49-F238E27FC236}">
                <a16:creationId xmlns:a16="http://schemas.microsoft.com/office/drawing/2014/main" id="{04625AC1-2244-4C88-A2B8-0E3DF7343192}"/>
              </a:ext>
            </a:extLst>
          </p:cNvPr>
          <p:cNvPicPr>
            <a:picLocks noChangeAspect="1"/>
          </p:cNvPicPr>
          <p:nvPr/>
        </p:nvPicPr>
        <p:blipFill>
          <a:blip r:embed="rId3"/>
          <a:stretch>
            <a:fillRect/>
          </a:stretch>
        </p:blipFill>
        <p:spPr>
          <a:xfrm>
            <a:off x="8560564" y="3173184"/>
            <a:ext cx="3229345" cy="3449411"/>
          </a:xfrm>
          <a:prstGeom prst="rect">
            <a:avLst/>
          </a:prstGeom>
        </p:spPr>
      </p:pic>
    </p:spTree>
    <p:extLst>
      <p:ext uri="{BB962C8B-B14F-4D97-AF65-F5344CB8AC3E}">
        <p14:creationId xmlns:p14="http://schemas.microsoft.com/office/powerpoint/2010/main" val="3691497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40384"/>
          </a:xfrm>
        </p:spPr>
        <p:txBody>
          <a:bodyPr/>
          <a:lstStyle/>
          <a:p>
            <a:r>
              <a:rPr lang="en-US" altLang="zh-CN" dirty="0"/>
              <a:t>1. </a:t>
            </a:r>
            <a:r>
              <a:rPr lang="zh-CN" altLang="en-US" dirty="0"/>
              <a:t>企业应用软件开发的一般架构设计说明</a:t>
            </a:r>
          </a:p>
        </p:txBody>
      </p:sp>
      <p:sp>
        <p:nvSpPr>
          <p:cNvPr id="3" name="矩形 2">
            <a:extLst>
              <a:ext uri="{FF2B5EF4-FFF2-40B4-BE49-F238E27FC236}">
                <a16:creationId xmlns:a16="http://schemas.microsoft.com/office/drawing/2014/main" id="{AC23B5E0-8173-4E96-8897-0B8CE249E304}"/>
              </a:ext>
            </a:extLst>
          </p:cNvPr>
          <p:cNvSpPr/>
          <p:nvPr/>
        </p:nvSpPr>
        <p:spPr>
          <a:xfrm>
            <a:off x="6763451" y="912620"/>
            <a:ext cx="2840094" cy="6903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业务数据模型</a:t>
            </a:r>
          </a:p>
        </p:txBody>
      </p:sp>
      <p:sp>
        <p:nvSpPr>
          <p:cNvPr id="4" name="矩形 3">
            <a:extLst>
              <a:ext uri="{FF2B5EF4-FFF2-40B4-BE49-F238E27FC236}">
                <a16:creationId xmlns:a16="http://schemas.microsoft.com/office/drawing/2014/main" id="{B33B1ED8-4D8E-494D-8126-A1909E817BFD}"/>
              </a:ext>
            </a:extLst>
          </p:cNvPr>
          <p:cNvSpPr/>
          <p:nvPr/>
        </p:nvSpPr>
        <p:spPr>
          <a:xfrm>
            <a:off x="6774558" y="2217051"/>
            <a:ext cx="1859080" cy="6903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数据持久化处理</a:t>
            </a:r>
          </a:p>
        </p:txBody>
      </p:sp>
      <p:sp>
        <p:nvSpPr>
          <p:cNvPr id="5" name="矩形 4">
            <a:extLst>
              <a:ext uri="{FF2B5EF4-FFF2-40B4-BE49-F238E27FC236}">
                <a16:creationId xmlns:a16="http://schemas.microsoft.com/office/drawing/2014/main" id="{43B49072-9598-4D8C-B399-040230176755}"/>
              </a:ext>
            </a:extLst>
          </p:cNvPr>
          <p:cNvSpPr/>
          <p:nvPr/>
        </p:nvSpPr>
        <p:spPr>
          <a:xfrm>
            <a:off x="7207535" y="3252564"/>
            <a:ext cx="1974132" cy="6903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业务实体视图模型</a:t>
            </a:r>
          </a:p>
        </p:txBody>
      </p:sp>
      <p:sp>
        <p:nvSpPr>
          <p:cNvPr id="6" name="矩形 5">
            <a:extLst>
              <a:ext uri="{FF2B5EF4-FFF2-40B4-BE49-F238E27FC236}">
                <a16:creationId xmlns:a16="http://schemas.microsoft.com/office/drawing/2014/main" id="{C401C0AA-8E2D-4A46-AA20-22E3DFC638A2}"/>
              </a:ext>
            </a:extLst>
          </p:cNvPr>
          <p:cNvSpPr/>
          <p:nvPr/>
        </p:nvSpPr>
        <p:spPr>
          <a:xfrm>
            <a:off x="6774554" y="4288077"/>
            <a:ext cx="2840093" cy="6903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业务数据逻辑处理</a:t>
            </a:r>
          </a:p>
        </p:txBody>
      </p:sp>
      <p:sp>
        <p:nvSpPr>
          <p:cNvPr id="7" name="矩形 6">
            <a:extLst>
              <a:ext uri="{FF2B5EF4-FFF2-40B4-BE49-F238E27FC236}">
                <a16:creationId xmlns:a16="http://schemas.microsoft.com/office/drawing/2014/main" id="{A778EA4E-89E7-487C-8C0B-CF1DD918EB00}"/>
              </a:ext>
            </a:extLst>
          </p:cNvPr>
          <p:cNvSpPr/>
          <p:nvPr/>
        </p:nvSpPr>
        <p:spPr>
          <a:xfrm>
            <a:off x="6774554" y="5592506"/>
            <a:ext cx="2840093" cy="6903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前端 </a:t>
            </a:r>
            <a:r>
              <a:rPr lang="en-US" altLang="zh-CN" sz="1600" dirty="0">
                <a:latin typeface="+mj-ea"/>
                <a:ea typeface="+mj-ea"/>
              </a:rPr>
              <a:t>UI</a:t>
            </a:r>
            <a:endParaRPr lang="zh-CN" altLang="en-US" sz="1600" dirty="0">
              <a:latin typeface="+mj-ea"/>
              <a:ea typeface="+mj-ea"/>
            </a:endParaRPr>
          </a:p>
        </p:txBody>
      </p:sp>
      <p:cxnSp>
        <p:nvCxnSpPr>
          <p:cNvPr id="8" name="直接箭头连接符 7">
            <a:extLst>
              <a:ext uri="{FF2B5EF4-FFF2-40B4-BE49-F238E27FC236}">
                <a16:creationId xmlns:a16="http://schemas.microsoft.com/office/drawing/2014/main" id="{D6CA73CA-39E1-4010-B606-7A21B8BAC398}"/>
              </a:ext>
            </a:extLst>
          </p:cNvPr>
          <p:cNvCxnSpPr>
            <a:cxnSpLocks/>
          </p:cNvCxnSpPr>
          <p:nvPr/>
        </p:nvCxnSpPr>
        <p:spPr>
          <a:xfrm>
            <a:off x="9390591" y="1602963"/>
            <a:ext cx="0" cy="2685114"/>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368F91D-F108-4F28-A8A1-4895B61157E5}"/>
              </a:ext>
            </a:extLst>
          </p:cNvPr>
          <p:cNvCxnSpPr>
            <a:cxnSpLocks/>
          </p:cNvCxnSpPr>
          <p:nvPr/>
        </p:nvCxnSpPr>
        <p:spPr>
          <a:xfrm>
            <a:off x="8882927" y="1602963"/>
            <a:ext cx="0" cy="1649601"/>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6CCB107-F3E2-4638-B72E-364146CEEBAC}"/>
              </a:ext>
            </a:extLst>
          </p:cNvPr>
          <p:cNvCxnSpPr>
            <a:cxnSpLocks/>
            <a:endCxn id="4" idx="0"/>
          </p:cNvCxnSpPr>
          <p:nvPr/>
        </p:nvCxnSpPr>
        <p:spPr>
          <a:xfrm>
            <a:off x="7704098" y="1602963"/>
            <a:ext cx="0" cy="614088"/>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136101D-0028-4EC3-91F6-6BF7700DEA81}"/>
              </a:ext>
            </a:extLst>
          </p:cNvPr>
          <p:cNvCxnSpPr>
            <a:cxnSpLocks/>
          </p:cNvCxnSpPr>
          <p:nvPr/>
        </p:nvCxnSpPr>
        <p:spPr>
          <a:xfrm>
            <a:off x="7029905" y="2907394"/>
            <a:ext cx="0" cy="1380683"/>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13B9120-924D-475C-98CA-AFA6DC0F8BB6}"/>
              </a:ext>
            </a:extLst>
          </p:cNvPr>
          <p:cNvCxnSpPr>
            <a:cxnSpLocks/>
          </p:cNvCxnSpPr>
          <p:nvPr/>
        </p:nvCxnSpPr>
        <p:spPr>
          <a:xfrm>
            <a:off x="8150197" y="3942907"/>
            <a:ext cx="0" cy="34517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A5F4915-A3E5-448F-B9D3-3F7B6DD508F8}"/>
              </a:ext>
            </a:extLst>
          </p:cNvPr>
          <p:cNvCxnSpPr>
            <a:cxnSpLocks/>
            <a:stCxn id="6" idx="2"/>
            <a:endCxn id="7" idx="0"/>
          </p:cNvCxnSpPr>
          <p:nvPr/>
        </p:nvCxnSpPr>
        <p:spPr>
          <a:xfrm>
            <a:off x="8194601" y="4978420"/>
            <a:ext cx="0" cy="614086"/>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1A294D61-5532-4C94-9B9A-5D2F481E4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2672" y="1781047"/>
            <a:ext cx="574373" cy="574373"/>
          </a:xfrm>
          <a:prstGeom prst="rect">
            <a:avLst/>
          </a:prstGeom>
        </p:spPr>
      </p:pic>
      <p:sp>
        <p:nvSpPr>
          <p:cNvPr id="15" name="矩形 14">
            <a:extLst>
              <a:ext uri="{FF2B5EF4-FFF2-40B4-BE49-F238E27FC236}">
                <a16:creationId xmlns:a16="http://schemas.microsoft.com/office/drawing/2014/main" id="{B2EB400D-0148-45E9-BF09-EB40FE4FC683}"/>
              </a:ext>
            </a:extLst>
          </p:cNvPr>
          <p:cNvSpPr/>
          <p:nvPr/>
        </p:nvSpPr>
        <p:spPr>
          <a:xfrm>
            <a:off x="10115497" y="4288077"/>
            <a:ext cx="1479085" cy="69034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600" dirty="0">
                <a:latin typeface="+mj-ea"/>
                <a:ea typeface="+mj-ea"/>
              </a:rPr>
              <a:t>外部数据访问接口服务</a:t>
            </a:r>
          </a:p>
        </p:txBody>
      </p:sp>
      <p:cxnSp>
        <p:nvCxnSpPr>
          <p:cNvPr id="16" name="直接箭头连接符 15">
            <a:extLst>
              <a:ext uri="{FF2B5EF4-FFF2-40B4-BE49-F238E27FC236}">
                <a16:creationId xmlns:a16="http://schemas.microsoft.com/office/drawing/2014/main" id="{C1A023CF-49C7-43B8-B410-A66787F04E64}"/>
              </a:ext>
            </a:extLst>
          </p:cNvPr>
          <p:cNvCxnSpPr>
            <a:cxnSpLocks/>
            <a:stCxn id="15" idx="1"/>
            <a:endCxn id="6" idx="3"/>
          </p:cNvCxnSpPr>
          <p:nvPr/>
        </p:nvCxnSpPr>
        <p:spPr>
          <a:xfrm flipH="1">
            <a:off x="9614647" y="4633249"/>
            <a:ext cx="500850"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450A834E-E5C0-4078-A269-8AB6ED8361E3}"/>
              </a:ext>
            </a:extLst>
          </p:cNvPr>
          <p:cNvPicPr>
            <a:picLocks noChangeAspect="1"/>
          </p:cNvPicPr>
          <p:nvPr/>
        </p:nvPicPr>
        <p:blipFill>
          <a:blip r:embed="rId3"/>
          <a:stretch>
            <a:fillRect/>
          </a:stretch>
        </p:blipFill>
        <p:spPr>
          <a:xfrm>
            <a:off x="788835" y="824047"/>
            <a:ext cx="5471208" cy="5458802"/>
          </a:xfrm>
          <a:prstGeom prst="rect">
            <a:avLst/>
          </a:prstGeom>
        </p:spPr>
      </p:pic>
    </p:spTree>
    <p:extLst>
      <p:ext uri="{BB962C8B-B14F-4D97-AF65-F5344CB8AC3E}">
        <p14:creationId xmlns:p14="http://schemas.microsoft.com/office/powerpoint/2010/main" val="22242280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A3B94-80AC-4A8D-8425-D1561F8AB50E}"/>
              </a:ext>
            </a:extLst>
          </p:cNvPr>
          <p:cNvSpPr>
            <a:spLocks noGrp="1"/>
          </p:cNvSpPr>
          <p:nvPr>
            <p:ph type="title"/>
          </p:nvPr>
        </p:nvSpPr>
        <p:spPr/>
        <p:txBody>
          <a:bodyPr/>
          <a:lstStyle/>
          <a:p>
            <a:r>
              <a:rPr lang="en-US" altLang="zh-CN" dirty="0"/>
              <a:t>3.3.5. </a:t>
            </a:r>
            <a:r>
              <a:rPr lang="zh-CN" altLang="en-US" dirty="0"/>
              <a:t>前端视图页：</a:t>
            </a:r>
            <a:r>
              <a:rPr lang="en-US" altLang="zh-CN" dirty="0"/>
              <a:t>_</a:t>
            </a:r>
            <a:r>
              <a:rPr lang="en-US" altLang="zh-CN" dirty="0" err="1"/>
              <a:t>CreateOrEdit.cshtml</a:t>
            </a:r>
            <a:endParaRPr lang="zh-CN" altLang="en-US" dirty="0"/>
          </a:p>
        </p:txBody>
      </p:sp>
      <p:pic>
        <p:nvPicPr>
          <p:cNvPr id="3" name="图片 2">
            <a:extLst>
              <a:ext uri="{FF2B5EF4-FFF2-40B4-BE49-F238E27FC236}">
                <a16:creationId xmlns:a16="http://schemas.microsoft.com/office/drawing/2014/main" id="{DC22029F-5DE7-4056-89BA-967C7FF90225}"/>
              </a:ext>
            </a:extLst>
          </p:cNvPr>
          <p:cNvPicPr>
            <a:picLocks noChangeAspect="1"/>
          </p:cNvPicPr>
          <p:nvPr/>
        </p:nvPicPr>
        <p:blipFill>
          <a:blip r:embed="rId3"/>
          <a:stretch>
            <a:fillRect/>
          </a:stretch>
        </p:blipFill>
        <p:spPr>
          <a:xfrm>
            <a:off x="503849" y="651010"/>
            <a:ext cx="10006364" cy="6038262"/>
          </a:xfrm>
          <a:prstGeom prst="rect">
            <a:avLst/>
          </a:prstGeom>
        </p:spPr>
      </p:pic>
      <p:pic>
        <p:nvPicPr>
          <p:cNvPr id="4" name="图片 3">
            <a:extLst>
              <a:ext uri="{FF2B5EF4-FFF2-40B4-BE49-F238E27FC236}">
                <a16:creationId xmlns:a16="http://schemas.microsoft.com/office/drawing/2014/main" id="{A3CEA1C9-C45B-4452-97D8-CC1ABE6EF971}"/>
              </a:ext>
            </a:extLst>
          </p:cNvPr>
          <p:cNvPicPr>
            <a:picLocks noChangeAspect="1"/>
          </p:cNvPicPr>
          <p:nvPr/>
        </p:nvPicPr>
        <p:blipFill>
          <a:blip r:embed="rId4"/>
          <a:stretch>
            <a:fillRect/>
          </a:stretch>
        </p:blipFill>
        <p:spPr>
          <a:xfrm>
            <a:off x="8146016" y="1061356"/>
            <a:ext cx="3710843" cy="51108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6329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B2D9-E65C-49F2-9D01-E38C23F02FD5}"/>
              </a:ext>
            </a:extLst>
          </p:cNvPr>
          <p:cNvSpPr>
            <a:spLocks noGrp="1"/>
          </p:cNvSpPr>
          <p:nvPr>
            <p:ph type="title"/>
          </p:nvPr>
        </p:nvSpPr>
        <p:spPr/>
        <p:txBody>
          <a:bodyPr/>
          <a:lstStyle/>
          <a:p>
            <a:r>
              <a:rPr lang="en-US" altLang="zh-CN" dirty="0"/>
              <a:t>3.4. </a:t>
            </a:r>
            <a:r>
              <a:rPr lang="zh-CN" altLang="en-US" dirty="0"/>
              <a:t>用户登录认证的实现</a:t>
            </a:r>
          </a:p>
        </p:txBody>
      </p:sp>
      <p:pic>
        <p:nvPicPr>
          <p:cNvPr id="3" name="图片 2">
            <a:extLst>
              <a:ext uri="{FF2B5EF4-FFF2-40B4-BE49-F238E27FC236}">
                <a16:creationId xmlns:a16="http://schemas.microsoft.com/office/drawing/2014/main" id="{DA4291D4-4F08-4126-A0FB-114D9FAFB000}"/>
              </a:ext>
            </a:extLst>
          </p:cNvPr>
          <p:cNvPicPr>
            <a:picLocks noChangeAspect="1"/>
          </p:cNvPicPr>
          <p:nvPr/>
        </p:nvPicPr>
        <p:blipFill>
          <a:blip r:embed="rId2"/>
          <a:stretch>
            <a:fillRect/>
          </a:stretch>
        </p:blipFill>
        <p:spPr>
          <a:xfrm>
            <a:off x="680356" y="1011524"/>
            <a:ext cx="10145486" cy="5388502"/>
          </a:xfrm>
          <a:prstGeom prst="rect">
            <a:avLst/>
          </a:prstGeom>
        </p:spPr>
      </p:pic>
      <p:sp>
        <p:nvSpPr>
          <p:cNvPr id="4" name="文本框 3">
            <a:extLst>
              <a:ext uri="{FF2B5EF4-FFF2-40B4-BE49-F238E27FC236}">
                <a16:creationId xmlns:a16="http://schemas.microsoft.com/office/drawing/2014/main" id="{AA9CA5AE-9A49-49A4-B9AB-DE2255673162}"/>
              </a:ext>
            </a:extLst>
          </p:cNvPr>
          <p:cNvSpPr txBox="1"/>
          <p:nvPr/>
        </p:nvSpPr>
        <p:spPr>
          <a:xfrm>
            <a:off x="680356" y="575877"/>
            <a:ext cx="461780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认证服务配置：</a:t>
            </a:r>
            <a:r>
              <a:rPr lang="en-US" altLang="zh-CN" dirty="0">
                <a:latin typeface="微软雅黑" panose="020B0503020204020204" pitchFamily="34" charset="-122"/>
                <a:ea typeface="微软雅黑" panose="020B0503020204020204" pitchFamily="34" charset="-122"/>
              </a:rPr>
              <a:t>Startup.</a:t>
            </a:r>
            <a:r>
              <a:rPr lang="en-US" altLang="zh-CN" dirty="0"/>
              <a:t> </a:t>
            </a:r>
            <a:r>
              <a:rPr lang="en-US" altLang="zh-CN" dirty="0" err="1"/>
              <a:t>ConfigureServices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68495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A1B1A-72A9-4878-BE71-656AB1BC86C7}"/>
              </a:ext>
            </a:extLst>
          </p:cNvPr>
          <p:cNvSpPr>
            <a:spLocks noGrp="1"/>
          </p:cNvSpPr>
          <p:nvPr>
            <p:ph type="title"/>
          </p:nvPr>
        </p:nvSpPr>
        <p:spPr/>
        <p:txBody>
          <a:bodyPr/>
          <a:lstStyle/>
          <a:p>
            <a:r>
              <a:rPr lang="en-US" altLang="zh-CN" dirty="0"/>
              <a:t>3.4.1. </a:t>
            </a:r>
            <a:r>
              <a:rPr lang="zh-CN" altLang="en-US" dirty="0"/>
              <a:t>登录会话框</a:t>
            </a:r>
          </a:p>
        </p:txBody>
      </p:sp>
      <p:pic>
        <p:nvPicPr>
          <p:cNvPr id="3" name="图片 2">
            <a:extLst>
              <a:ext uri="{FF2B5EF4-FFF2-40B4-BE49-F238E27FC236}">
                <a16:creationId xmlns:a16="http://schemas.microsoft.com/office/drawing/2014/main" id="{00A801A2-9B5E-4B0B-A0D3-4942B33AB569}"/>
              </a:ext>
            </a:extLst>
          </p:cNvPr>
          <p:cNvPicPr>
            <a:picLocks noChangeAspect="1"/>
          </p:cNvPicPr>
          <p:nvPr/>
        </p:nvPicPr>
        <p:blipFill>
          <a:blip r:embed="rId2"/>
          <a:stretch>
            <a:fillRect/>
          </a:stretch>
        </p:blipFill>
        <p:spPr>
          <a:xfrm>
            <a:off x="87084" y="797193"/>
            <a:ext cx="9987643" cy="4463485"/>
          </a:xfrm>
          <a:prstGeom prst="rect">
            <a:avLst/>
          </a:prstGeom>
        </p:spPr>
      </p:pic>
      <p:pic>
        <p:nvPicPr>
          <p:cNvPr id="4" name="图片 3">
            <a:extLst>
              <a:ext uri="{FF2B5EF4-FFF2-40B4-BE49-F238E27FC236}">
                <a16:creationId xmlns:a16="http://schemas.microsoft.com/office/drawing/2014/main" id="{5E404ACB-7179-40F3-AF0B-AED6F4693285}"/>
              </a:ext>
            </a:extLst>
          </p:cNvPr>
          <p:cNvPicPr>
            <a:picLocks noChangeAspect="1"/>
          </p:cNvPicPr>
          <p:nvPr/>
        </p:nvPicPr>
        <p:blipFill>
          <a:blip r:embed="rId3"/>
          <a:stretch>
            <a:fillRect/>
          </a:stretch>
        </p:blipFill>
        <p:spPr>
          <a:xfrm>
            <a:off x="5320102" y="736233"/>
            <a:ext cx="6655768" cy="5970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655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5E86C-4F36-43B6-8856-7EA4681BBCFB}"/>
              </a:ext>
            </a:extLst>
          </p:cNvPr>
          <p:cNvSpPr>
            <a:spLocks noGrp="1"/>
          </p:cNvSpPr>
          <p:nvPr>
            <p:ph type="title"/>
          </p:nvPr>
        </p:nvSpPr>
        <p:spPr/>
        <p:txBody>
          <a:bodyPr/>
          <a:lstStyle/>
          <a:p>
            <a:r>
              <a:rPr lang="en-US" altLang="zh-CN" dirty="0"/>
              <a:t>3.4.2. </a:t>
            </a:r>
            <a:r>
              <a:rPr lang="zh-CN" altLang="en-US" dirty="0"/>
              <a:t>登录处理</a:t>
            </a:r>
          </a:p>
        </p:txBody>
      </p:sp>
      <p:pic>
        <p:nvPicPr>
          <p:cNvPr id="3" name="图片 2">
            <a:extLst>
              <a:ext uri="{FF2B5EF4-FFF2-40B4-BE49-F238E27FC236}">
                <a16:creationId xmlns:a16="http://schemas.microsoft.com/office/drawing/2014/main" id="{7B814C38-23A8-49F9-8983-5D71D96D7801}"/>
              </a:ext>
            </a:extLst>
          </p:cNvPr>
          <p:cNvPicPr>
            <a:picLocks noChangeAspect="1"/>
          </p:cNvPicPr>
          <p:nvPr/>
        </p:nvPicPr>
        <p:blipFill>
          <a:blip r:embed="rId2"/>
          <a:stretch>
            <a:fillRect/>
          </a:stretch>
        </p:blipFill>
        <p:spPr>
          <a:xfrm>
            <a:off x="794657" y="1011523"/>
            <a:ext cx="10678886" cy="5504240"/>
          </a:xfrm>
          <a:prstGeom prst="rect">
            <a:avLst/>
          </a:prstGeom>
        </p:spPr>
      </p:pic>
      <p:sp>
        <p:nvSpPr>
          <p:cNvPr id="4" name="文本框 3">
            <a:extLst>
              <a:ext uri="{FF2B5EF4-FFF2-40B4-BE49-F238E27FC236}">
                <a16:creationId xmlns:a16="http://schemas.microsoft.com/office/drawing/2014/main" id="{6C256F6C-D4E9-4B23-8CB5-CC8A3F49C9FF}"/>
              </a:ext>
            </a:extLst>
          </p:cNvPr>
          <p:cNvSpPr txBox="1"/>
          <p:nvPr/>
        </p:nvSpPr>
        <p:spPr>
          <a:xfrm>
            <a:off x="680356" y="575877"/>
            <a:ext cx="2260491" cy="369332"/>
          </a:xfrm>
          <a:prstGeom prst="rect">
            <a:avLst/>
          </a:prstGeom>
          <a:noFill/>
        </p:spPr>
        <p:txBody>
          <a:bodyPr wrap="none" rtlCol="0">
            <a:spAutoFit/>
          </a:bodyPr>
          <a:lstStyle/>
          <a:p>
            <a:pPr>
              <a:buNone/>
            </a:pPr>
            <a:r>
              <a:rPr lang="en-US" altLang="zh-CN" dirty="0" err="1">
                <a:latin typeface="微软雅黑" panose="020B0503020204020204" pitchFamily="34" charset="-122"/>
                <a:ea typeface="微软雅黑" panose="020B0503020204020204" pitchFamily="34" charset="-122"/>
              </a:rPr>
              <a:t>AccountController</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42957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8D304-F576-42F7-9525-55042BCAE8E1}"/>
              </a:ext>
            </a:extLst>
          </p:cNvPr>
          <p:cNvSpPr>
            <a:spLocks noGrp="1"/>
          </p:cNvSpPr>
          <p:nvPr>
            <p:ph type="title"/>
          </p:nvPr>
        </p:nvSpPr>
        <p:spPr/>
        <p:txBody>
          <a:bodyPr/>
          <a:lstStyle/>
          <a:p>
            <a:r>
              <a:rPr lang="en-US" altLang="zh-CN" dirty="0"/>
              <a:t>3.5. </a:t>
            </a:r>
            <a:r>
              <a:rPr lang="zh-CN" altLang="en-US" dirty="0"/>
              <a:t>访问授权的基本配置</a:t>
            </a:r>
          </a:p>
        </p:txBody>
      </p:sp>
      <p:pic>
        <p:nvPicPr>
          <p:cNvPr id="3" name="图片 2">
            <a:extLst>
              <a:ext uri="{FF2B5EF4-FFF2-40B4-BE49-F238E27FC236}">
                <a16:creationId xmlns:a16="http://schemas.microsoft.com/office/drawing/2014/main" id="{F387980C-2534-4D66-B15C-D7316850A398}"/>
              </a:ext>
            </a:extLst>
          </p:cNvPr>
          <p:cNvPicPr>
            <a:picLocks noChangeAspect="1"/>
          </p:cNvPicPr>
          <p:nvPr/>
        </p:nvPicPr>
        <p:blipFill>
          <a:blip r:embed="rId2"/>
          <a:stretch>
            <a:fillRect/>
          </a:stretch>
        </p:blipFill>
        <p:spPr>
          <a:xfrm>
            <a:off x="680356" y="945209"/>
            <a:ext cx="10610850" cy="5792693"/>
          </a:xfrm>
          <a:prstGeom prst="rect">
            <a:avLst/>
          </a:prstGeom>
        </p:spPr>
      </p:pic>
      <p:sp>
        <p:nvSpPr>
          <p:cNvPr id="4" name="文本框 3">
            <a:extLst>
              <a:ext uri="{FF2B5EF4-FFF2-40B4-BE49-F238E27FC236}">
                <a16:creationId xmlns:a16="http://schemas.microsoft.com/office/drawing/2014/main" id="{BCCE5387-8505-442F-A229-848849AB0844}"/>
              </a:ext>
            </a:extLst>
          </p:cNvPr>
          <p:cNvSpPr txBox="1"/>
          <p:nvPr/>
        </p:nvSpPr>
        <p:spPr>
          <a:xfrm>
            <a:off x="680356" y="575877"/>
            <a:ext cx="4335995" cy="369332"/>
          </a:xfrm>
          <a:prstGeom prst="rect">
            <a:avLst/>
          </a:prstGeom>
          <a:noFill/>
        </p:spPr>
        <p:txBody>
          <a:bodyPr wrap="none" rtlCol="0">
            <a:spAutoFit/>
          </a:bodyPr>
          <a:lstStyle/>
          <a:p>
            <a:pPr>
              <a:buNone/>
            </a:pPr>
            <a:r>
              <a:rPr lang="en-US" altLang="zh-CN" dirty="0">
                <a:latin typeface="+mj-ea"/>
                <a:ea typeface="+mj-ea"/>
              </a:rPr>
              <a:t>Startup. </a:t>
            </a:r>
            <a:r>
              <a:rPr lang="en-US" altLang="zh-CN" dirty="0" err="1">
                <a:latin typeface="+mj-ea"/>
                <a:ea typeface="+mj-ea"/>
              </a:rPr>
              <a:t>ConfigureServices</a:t>
            </a:r>
            <a:r>
              <a:rPr lang="en-US" altLang="zh-CN" dirty="0">
                <a:latin typeface="+mj-ea"/>
                <a:ea typeface="+mj-ea"/>
              </a:rPr>
              <a:t> </a:t>
            </a:r>
            <a:r>
              <a:rPr lang="zh-CN" altLang="en-US" dirty="0">
                <a:latin typeface="+mj-ea"/>
                <a:ea typeface="+mj-ea"/>
              </a:rPr>
              <a:t>方法中设置</a:t>
            </a:r>
          </a:p>
        </p:txBody>
      </p:sp>
    </p:spTree>
    <p:extLst>
      <p:ext uri="{BB962C8B-B14F-4D97-AF65-F5344CB8AC3E}">
        <p14:creationId xmlns:p14="http://schemas.microsoft.com/office/powerpoint/2010/main" val="13317090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492C0-4060-4C82-9344-33BCE9B70E8C}"/>
              </a:ext>
            </a:extLst>
          </p:cNvPr>
          <p:cNvSpPr>
            <a:spLocks noGrp="1"/>
          </p:cNvSpPr>
          <p:nvPr>
            <p:ph type="title"/>
          </p:nvPr>
        </p:nvSpPr>
        <p:spPr/>
        <p:txBody>
          <a:bodyPr/>
          <a:lstStyle/>
          <a:p>
            <a:r>
              <a:rPr lang="en-US" altLang="zh-CN" dirty="0"/>
              <a:t>3.5.1. </a:t>
            </a:r>
            <a:r>
              <a:rPr lang="zh-CN" altLang="en-US" dirty="0"/>
              <a:t>访问授权基本类型</a:t>
            </a:r>
          </a:p>
        </p:txBody>
      </p:sp>
      <p:graphicFrame>
        <p:nvGraphicFramePr>
          <p:cNvPr id="3" name="表格 2">
            <a:extLst>
              <a:ext uri="{FF2B5EF4-FFF2-40B4-BE49-F238E27FC236}">
                <a16:creationId xmlns:a16="http://schemas.microsoft.com/office/drawing/2014/main" id="{CD55D1A4-0527-42F8-8789-D8C4FCEE6906}"/>
              </a:ext>
            </a:extLst>
          </p:cNvPr>
          <p:cNvGraphicFramePr>
            <a:graphicFrameLocks noGrp="1"/>
          </p:cNvGraphicFramePr>
          <p:nvPr>
            <p:extLst>
              <p:ext uri="{D42A27DB-BD31-4B8C-83A1-F6EECF244321}">
                <p14:modId xmlns:p14="http://schemas.microsoft.com/office/powerpoint/2010/main" val="3155556020"/>
              </p:ext>
            </p:extLst>
          </p:nvPr>
        </p:nvGraphicFramePr>
        <p:xfrm>
          <a:off x="353818" y="971065"/>
          <a:ext cx="11342881" cy="3789210"/>
        </p:xfrm>
        <a:graphic>
          <a:graphicData uri="http://schemas.openxmlformats.org/drawingml/2006/table">
            <a:tbl>
              <a:tblPr firstRow="1" bandRow="1">
                <a:effectLst/>
                <a:tableStyleId>{5C22544A-7EE6-4342-B048-85BDC9FD1C3A}</a:tableStyleId>
              </a:tblPr>
              <a:tblGrid>
                <a:gridCol w="1937624">
                  <a:extLst>
                    <a:ext uri="{9D8B030D-6E8A-4147-A177-3AD203B41FA5}">
                      <a16:colId xmlns:a16="http://schemas.microsoft.com/office/drawing/2014/main" val="20000"/>
                    </a:ext>
                  </a:extLst>
                </a:gridCol>
                <a:gridCol w="9405257">
                  <a:extLst>
                    <a:ext uri="{9D8B030D-6E8A-4147-A177-3AD203B41FA5}">
                      <a16:colId xmlns:a16="http://schemas.microsoft.com/office/drawing/2014/main" val="20001"/>
                    </a:ext>
                  </a:extLst>
                </a:gridCol>
              </a:tblGrid>
              <a:tr h="935495">
                <a:tc>
                  <a:txBody>
                    <a:bodyPr/>
                    <a:lstStyle/>
                    <a:p>
                      <a:pPr algn="r"/>
                      <a:r>
                        <a:rPr lang="zh-CN" altLang="en-US" sz="1800" b="1" dirty="0">
                          <a:solidFill>
                            <a:schemeClr val="bg1">
                              <a:lumMod val="50000"/>
                            </a:schemeClr>
                          </a:solidFill>
                          <a:latin typeface="+mj-ea"/>
                          <a:ea typeface="+mj-ea"/>
                        </a:rPr>
                        <a:t>简单授权：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直接通过控制器的 </a:t>
                      </a:r>
                      <a:r>
                        <a:rPr lang="en-US" altLang="zh-CN" sz="1600" b="0" dirty="0" err="1">
                          <a:solidFill>
                            <a:schemeClr val="bg1">
                              <a:lumMod val="50000"/>
                            </a:schemeClr>
                          </a:solidFill>
                          <a:latin typeface="+mj-ea"/>
                          <a:ea typeface="+mj-ea"/>
                        </a:rPr>
                        <a:t>AuthorizeAttribute</a:t>
                      </a:r>
                      <a:r>
                        <a:rPr lang="en-US" altLang="zh-CN" sz="1600" b="0" dirty="0">
                          <a:solidFill>
                            <a:schemeClr val="bg1">
                              <a:lumMod val="50000"/>
                            </a:schemeClr>
                          </a:solidFill>
                          <a:latin typeface="+mj-ea"/>
                          <a:ea typeface="+mj-ea"/>
                        </a:rPr>
                        <a:t> </a:t>
                      </a:r>
                      <a:r>
                        <a:rPr lang="zh-CN" altLang="en-US" sz="1600" b="0" dirty="0">
                          <a:solidFill>
                            <a:schemeClr val="bg1">
                              <a:lumMod val="50000"/>
                            </a:schemeClr>
                          </a:solidFill>
                          <a:latin typeface="+mj-ea"/>
                          <a:ea typeface="+mj-ea"/>
                        </a:rPr>
                        <a:t>特性及其参数限制所有已经认证的用户访问控制器或者控制器方法的授权方式。</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36001">
                <a:tc>
                  <a:txBody>
                    <a:bodyPr/>
                    <a:lstStyle/>
                    <a:p>
                      <a:pPr algn="r"/>
                      <a:r>
                        <a:rPr lang="zh-CN" altLang="en-US" sz="1800" b="1" dirty="0">
                          <a:solidFill>
                            <a:schemeClr val="bg1">
                              <a:lumMod val="50000"/>
                            </a:schemeClr>
                          </a:solidFill>
                          <a:latin typeface="+mj-ea"/>
                          <a:ea typeface="+mj-ea"/>
                        </a:rPr>
                        <a:t>基于角色的授权：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AutoNum type="arabicPeriod"/>
                        <a:tabLst/>
                        <a:defRPr/>
                      </a:pPr>
                      <a:r>
                        <a:rPr lang="zh-CN" altLang="en-US" sz="1600" b="0" dirty="0">
                          <a:solidFill>
                            <a:schemeClr val="bg1">
                              <a:lumMod val="50000"/>
                            </a:schemeClr>
                          </a:solidFill>
                          <a:latin typeface="+mj-ea"/>
                          <a:ea typeface="+mj-ea"/>
                        </a:rPr>
                        <a:t>通过指明 </a:t>
                      </a:r>
                      <a:r>
                        <a:rPr lang="en-US" altLang="zh-CN" sz="1600" b="0" kern="1200" dirty="0" err="1">
                          <a:solidFill>
                            <a:schemeClr val="bg1">
                              <a:lumMod val="50000"/>
                            </a:schemeClr>
                          </a:solidFill>
                          <a:latin typeface="+mj-ea"/>
                          <a:ea typeface="+mj-ea"/>
                          <a:cs typeface="+mn-cs"/>
                        </a:rPr>
                        <a:t>AuthorizeAttribute</a:t>
                      </a:r>
                      <a:r>
                        <a:rPr lang="en-US" altLang="zh-CN" sz="1600" b="0" kern="1200" dirty="0">
                          <a:solidFill>
                            <a:schemeClr val="bg1">
                              <a:lumMod val="50000"/>
                            </a:schemeClr>
                          </a:solidFill>
                          <a:latin typeface="+mj-ea"/>
                          <a:ea typeface="+mj-ea"/>
                          <a:cs typeface="+mn-cs"/>
                        </a:rPr>
                        <a:t> </a:t>
                      </a:r>
                      <a:r>
                        <a:rPr lang="zh-CN" altLang="en-US" sz="1600" b="0" kern="1200" dirty="0">
                          <a:solidFill>
                            <a:schemeClr val="bg1">
                              <a:lumMod val="50000"/>
                            </a:schemeClr>
                          </a:solidFill>
                          <a:latin typeface="+mj-ea"/>
                          <a:ea typeface="+mj-ea"/>
                          <a:cs typeface="+mn-cs"/>
                        </a:rPr>
                        <a:t>的角色参数，限制认证用户归属角色访问控制器或者</a:t>
                      </a:r>
                      <a:r>
                        <a:rPr lang="en-US" altLang="zh-CN" sz="1600" b="0" kern="1200" dirty="0">
                          <a:solidFill>
                            <a:schemeClr val="bg1">
                              <a:lumMod val="50000"/>
                            </a:schemeClr>
                          </a:solidFill>
                          <a:latin typeface="+mj-ea"/>
                          <a:ea typeface="+mj-ea"/>
                          <a:cs typeface="+mn-cs"/>
                        </a:rPr>
                        <a:t>Action</a:t>
                      </a:r>
                      <a:r>
                        <a:rPr lang="zh-CN" altLang="en-US" sz="1600" b="0" kern="1200" dirty="0">
                          <a:solidFill>
                            <a:schemeClr val="bg1">
                              <a:lumMod val="50000"/>
                            </a:schemeClr>
                          </a:solidFill>
                          <a:latin typeface="+mj-ea"/>
                          <a:ea typeface="+mj-ea"/>
                          <a:cs typeface="+mn-cs"/>
                        </a:rPr>
                        <a:t>的授权；</a:t>
                      </a:r>
                      <a:endParaRPr lang="en-US" altLang="zh-CN" sz="1600" b="0" kern="1200" dirty="0">
                        <a:solidFill>
                          <a:schemeClr val="bg1">
                            <a:lumMod val="50000"/>
                          </a:schemeClr>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AutoNum type="arabicPeriod"/>
                        <a:tabLst/>
                        <a:defRPr/>
                      </a:pPr>
                      <a:r>
                        <a:rPr lang="zh-CN" altLang="en-US" sz="1600" b="0" kern="1200" dirty="0">
                          <a:solidFill>
                            <a:schemeClr val="bg1">
                              <a:lumMod val="50000"/>
                            </a:schemeClr>
                          </a:solidFill>
                          <a:latin typeface="+mj-ea"/>
                          <a:ea typeface="+mj-ea"/>
                          <a:cs typeface="+mn-cs"/>
                        </a:rPr>
                        <a:t>通过配置访问策略的方式来添加进行授权，限制访问控制器或者</a:t>
                      </a:r>
                      <a:r>
                        <a:rPr lang="en-US" altLang="zh-CN" sz="1600" b="0" kern="1200" dirty="0">
                          <a:solidFill>
                            <a:schemeClr val="bg1">
                              <a:lumMod val="50000"/>
                            </a:schemeClr>
                          </a:solidFill>
                          <a:latin typeface="+mj-ea"/>
                          <a:ea typeface="+mj-ea"/>
                          <a:cs typeface="+mn-cs"/>
                        </a:rPr>
                        <a:t>Action</a:t>
                      </a:r>
                      <a:r>
                        <a:rPr lang="zh-CN" altLang="en-US" sz="1600" b="0" kern="1200" dirty="0">
                          <a:solidFill>
                            <a:schemeClr val="bg1">
                              <a:lumMod val="50000"/>
                            </a:schemeClr>
                          </a:solidFill>
                          <a:latin typeface="+mj-ea"/>
                          <a:ea typeface="+mj-ea"/>
                          <a:cs typeface="+mn-cs"/>
                        </a:rPr>
                        <a:t>。</a:t>
                      </a:r>
                      <a:endParaRPr lang="zh-CN" altLang="en-US" sz="16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7844">
                <a:tc>
                  <a:txBody>
                    <a:bodyPr/>
                    <a:lstStyle/>
                    <a:p>
                      <a:pPr algn="r"/>
                      <a:r>
                        <a:rPr lang="zh-CN" altLang="en-US" sz="1800" b="1" dirty="0">
                          <a:solidFill>
                            <a:schemeClr val="bg1">
                              <a:lumMod val="50000"/>
                            </a:schemeClr>
                          </a:solidFill>
                          <a:latin typeface="+mj-ea"/>
                          <a:ea typeface="+mj-ea"/>
                        </a:rPr>
                        <a:t>基于用户或者角色声明属性的授权：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通过在 </a:t>
                      </a:r>
                      <a:r>
                        <a:rPr lang="en-US" altLang="zh-CN" sz="1600" b="0" dirty="0" err="1">
                          <a:solidFill>
                            <a:schemeClr val="bg1">
                              <a:lumMod val="50000"/>
                            </a:schemeClr>
                          </a:solidFill>
                          <a:latin typeface="+mj-ea"/>
                          <a:ea typeface="+mj-ea"/>
                        </a:rPr>
                        <a:t>ConfigService</a:t>
                      </a:r>
                      <a:r>
                        <a:rPr lang="zh-CN" altLang="en-US" sz="1600" b="0" dirty="0">
                          <a:solidFill>
                            <a:schemeClr val="bg1">
                              <a:lumMod val="50000"/>
                            </a:schemeClr>
                          </a:solidFill>
                          <a:latin typeface="+mj-ea"/>
                          <a:ea typeface="+mj-ea"/>
                        </a:rPr>
                        <a:t>方法中配置访问此策略，访问策略所需要的 </a:t>
                      </a:r>
                      <a:r>
                        <a:rPr lang="en-US" altLang="zh-CN" sz="1600" b="0" dirty="0">
                          <a:solidFill>
                            <a:schemeClr val="bg1">
                              <a:lumMod val="50000"/>
                            </a:schemeClr>
                          </a:solidFill>
                          <a:latin typeface="+mj-ea"/>
                          <a:ea typeface="+mj-ea"/>
                        </a:rPr>
                        <a:t>Claim</a:t>
                      </a:r>
                      <a:r>
                        <a:rPr lang="zh-CN" altLang="en-US" sz="1600" b="0" dirty="0">
                          <a:solidFill>
                            <a:schemeClr val="bg1">
                              <a:lumMod val="50000"/>
                            </a:schemeClr>
                          </a:solidFill>
                          <a:latin typeface="+mj-ea"/>
                          <a:ea typeface="+mj-ea"/>
                        </a:rPr>
                        <a:t>属性的值，来源自角色组已经配置好的声明来进行访问。</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9870">
                <a:tc>
                  <a:txBody>
                    <a:bodyPr/>
                    <a:lstStyle/>
                    <a:p>
                      <a:pPr algn="r"/>
                      <a:r>
                        <a:rPr lang="zh-CN" altLang="en-US" sz="1800" b="1" dirty="0">
                          <a:solidFill>
                            <a:schemeClr val="bg1">
                              <a:lumMod val="50000"/>
                            </a:schemeClr>
                          </a:solidFill>
                          <a:latin typeface="+mj-ea"/>
                          <a:ea typeface="+mj-ea"/>
                        </a:rPr>
                        <a:t>前端视图授权访问授权：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通过在前端页面注入认证服务，然后对前端页面的 </a:t>
                      </a:r>
                      <a:r>
                        <a:rPr lang="en-US" altLang="zh-CN" sz="1600" b="0" dirty="0">
                          <a:solidFill>
                            <a:schemeClr val="bg1">
                              <a:lumMod val="50000"/>
                            </a:schemeClr>
                          </a:solidFill>
                          <a:latin typeface="+mj-ea"/>
                          <a:ea typeface="+mj-ea"/>
                        </a:rPr>
                        <a:t>html </a:t>
                      </a:r>
                      <a:r>
                        <a:rPr lang="zh-CN" altLang="en-US" sz="1600" b="0" dirty="0">
                          <a:solidFill>
                            <a:schemeClr val="bg1">
                              <a:lumMod val="50000"/>
                            </a:schemeClr>
                          </a:solidFill>
                          <a:latin typeface="+mj-ea"/>
                          <a:ea typeface="+mj-ea"/>
                        </a:rPr>
                        <a:t>标签的页面元素进行访问控制管理。</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303849"/>
                  </a:ext>
                </a:extLst>
              </a:tr>
            </a:tbl>
          </a:graphicData>
        </a:graphic>
      </p:graphicFrame>
    </p:spTree>
    <p:extLst>
      <p:ext uri="{BB962C8B-B14F-4D97-AF65-F5344CB8AC3E}">
        <p14:creationId xmlns:p14="http://schemas.microsoft.com/office/powerpoint/2010/main" val="4038257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72231-A880-41E9-AC20-B6437F66135B}"/>
              </a:ext>
            </a:extLst>
          </p:cNvPr>
          <p:cNvSpPr>
            <a:spLocks noGrp="1"/>
          </p:cNvSpPr>
          <p:nvPr>
            <p:ph type="title"/>
          </p:nvPr>
        </p:nvSpPr>
        <p:spPr/>
        <p:txBody>
          <a:bodyPr/>
          <a:lstStyle/>
          <a:p>
            <a:r>
              <a:rPr lang="en-US" altLang="zh-CN" dirty="0"/>
              <a:t>3.5.2. </a:t>
            </a:r>
            <a:r>
              <a:rPr lang="zh-CN" altLang="en-US" dirty="0"/>
              <a:t>简单授权</a:t>
            </a:r>
          </a:p>
        </p:txBody>
      </p:sp>
      <p:pic>
        <p:nvPicPr>
          <p:cNvPr id="3" name="图片 2">
            <a:extLst>
              <a:ext uri="{FF2B5EF4-FFF2-40B4-BE49-F238E27FC236}">
                <a16:creationId xmlns:a16="http://schemas.microsoft.com/office/drawing/2014/main" id="{4FD0BE0D-DE53-41A3-A955-5E1CF6FE5D3B}"/>
              </a:ext>
            </a:extLst>
          </p:cNvPr>
          <p:cNvPicPr>
            <a:picLocks noChangeAspect="1"/>
          </p:cNvPicPr>
          <p:nvPr/>
        </p:nvPicPr>
        <p:blipFill>
          <a:blip r:embed="rId2"/>
          <a:stretch>
            <a:fillRect/>
          </a:stretch>
        </p:blipFill>
        <p:spPr>
          <a:xfrm>
            <a:off x="941614" y="837055"/>
            <a:ext cx="11049000" cy="5660611"/>
          </a:xfrm>
          <a:prstGeom prst="rect">
            <a:avLst/>
          </a:prstGeom>
        </p:spPr>
      </p:pic>
    </p:spTree>
    <p:extLst>
      <p:ext uri="{BB962C8B-B14F-4D97-AF65-F5344CB8AC3E}">
        <p14:creationId xmlns:p14="http://schemas.microsoft.com/office/powerpoint/2010/main" val="34761208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D138D-645F-4BE3-A332-82EC6668398A}"/>
              </a:ext>
            </a:extLst>
          </p:cNvPr>
          <p:cNvSpPr>
            <a:spLocks noGrp="1"/>
          </p:cNvSpPr>
          <p:nvPr>
            <p:ph type="title"/>
          </p:nvPr>
        </p:nvSpPr>
        <p:spPr/>
        <p:txBody>
          <a:bodyPr/>
          <a:lstStyle/>
          <a:p>
            <a:r>
              <a:rPr lang="en-US" altLang="zh-CN" dirty="0"/>
              <a:t>3.5.3. </a:t>
            </a:r>
            <a:r>
              <a:rPr lang="zh-CN" altLang="en-US" dirty="0"/>
              <a:t>基于角色的授权</a:t>
            </a:r>
          </a:p>
        </p:txBody>
      </p:sp>
      <p:pic>
        <p:nvPicPr>
          <p:cNvPr id="3" name="图片 2">
            <a:extLst>
              <a:ext uri="{FF2B5EF4-FFF2-40B4-BE49-F238E27FC236}">
                <a16:creationId xmlns:a16="http://schemas.microsoft.com/office/drawing/2014/main" id="{C76865B7-E9A6-433D-BD25-66195A2A5517}"/>
              </a:ext>
            </a:extLst>
          </p:cNvPr>
          <p:cNvPicPr>
            <a:picLocks noChangeAspect="1"/>
          </p:cNvPicPr>
          <p:nvPr/>
        </p:nvPicPr>
        <p:blipFill>
          <a:blip r:embed="rId2"/>
          <a:stretch>
            <a:fillRect/>
          </a:stretch>
        </p:blipFill>
        <p:spPr>
          <a:xfrm>
            <a:off x="593273" y="978676"/>
            <a:ext cx="11092394" cy="5171752"/>
          </a:xfrm>
          <a:prstGeom prst="rect">
            <a:avLst/>
          </a:prstGeom>
        </p:spPr>
      </p:pic>
      <p:grpSp>
        <p:nvGrpSpPr>
          <p:cNvPr id="8" name="组合 7">
            <a:extLst>
              <a:ext uri="{FF2B5EF4-FFF2-40B4-BE49-F238E27FC236}">
                <a16:creationId xmlns:a16="http://schemas.microsoft.com/office/drawing/2014/main" id="{59393909-171E-4A08-8877-C15D3330D73C}"/>
              </a:ext>
            </a:extLst>
          </p:cNvPr>
          <p:cNvGrpSpPr/>
          <p:nvPr/>
        </p:nvGrpSpPr>
        <p:grpSpPr>
          <a:xfrm>
            <a:off x="4016828" y="1632858"/>
            <a:ext cx="7894864" cy="4379457"/>
            <a:chOff x="4016828" y="1632858"/>
            <a:chExt cx="7894864" cy="4379457"/>
          </a:xfrm>
        </p:grpSpPr>
        <p:pic>
          <p:nvPicPr>
            <p:cNvPr id="4" name="图片 3">
              <a:extLst>
                <a:ext uri="{FF2B5EF4-FFF2-40B4-BE49-F238E27FC236}">
                  <a16:creationId xmlns:a16="http://schemas.microsoft.com/office/drawing/2014/main" id="{C4DF0F48-F741-47E9-A8FB-C051BBE9C477}"/>
                </a:ext>
              </a:extLst>
            </p:cNvPr>
            <p:cNvPicPr>
              <a:picLocks noChangeAspect="1"/>
            </p:cNvPicPr>
            <p:nvPr/>
          </p:nvPicPr>
          <p:blipFill>
            <a:blip r:embed="rId3"/>
            <a:stretch>
              <a:fillRect/>
            </a:stretch>
          </p:blipFill>
          <p:spPr>
            <a:xfrm>
              <a:off x="4016828" y="3200880"/>
              <a:ext cx="7894864" cy="2811435"/>
            </a:xfrm>
            <a:prstGeom prst="rect">
              <a:avLst/>
            </a:prstGeom>
            <a:ln>
              <a:solidFill>
                <a:srgbClr val="FF0000"/>
              </a:solidFill>
            </a:ln>
            <a:effectLst>
              <a:outerShdw blurRad="292100" dist="139700" dir="2700000" algn="tl" rotWithShape="0">
                <a:srgbClr val="333333">
                  <a:alpha val="65000"/>
                </a:srgbClr>
              </a:outerShdw>
            </a:effectLst>
          </p:spPr>
        </p:pic>
        <p:cxnSp>
          <p:nvCxnSpPr>
            <p:cNvPr id="6" name="直接箭头连接符 5">
              <a:extLst>
                <a:ext uri="{FF2B5EF4-FFF2-40B4-BE49-F238E27FC236}">
                  <a16:creationId xmlns:a16="http://schemas.microsoft.com/office/drawing/2014/main" id="{AD92C8F3-0FB7-4CA8-B6C1-4B3C0CC8CBD6}"/>
                </a:ext>
              </a:extLst>
            </p:cNvPr>
            <p:cNvCxnSpPr>
              <a:cxnSpLocks/>
            </p:cNvCxnSpPr>
            <p:nvPr/>
          </p:nvCxnSpPr>
          <p:spPr>
            <a:xfrm flipH="1" flipV="1">
              <a:off x="4931230" y="1632858"/>
              <a:ext cx="1464127" cy="25907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77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805D6-A86D-4E26-B75D-5A86549D3ED6}"/>
              </a:ext>
            </a:extLst>
          </p:cNvPr>
          <p:cNvSpPr>
            <a:spLocks noGrp="1"/>
          </p:cNvSpPr>
          <p:nvPr>
            <p:ph type="title"/>
          </p:nvPr>
        </p:nvSpPr>
        <p:spPr/>
        <p:txBody>
          <a:bodyPr/>
          <a:lstStyle/>
          <a:p>
            <a:r>
              <a:rPr lang="en-US" altLang="zh-CN" dirty="0"/>
              <a:t>4. </a:t>
            </a:r>
            <a:r>
              <a:rPr lang="zh-CN" altLang="en-US" dirty="0"/>
              <a:t>控制器的 </a:t>
            </a:r>
            <a:r>
              <a:rPr lang="en-US" altLang="zh-CN" dirty="0"/>
              <a:t>Filter </a:t>
            </a:r>
            <a:r>
              <a:rPr lang="zh-CN" altLang="en-US" dirty="0"/>
              <a:t>和应用</a:t>
            </a:r>
          </a:p>
        </p:txBody>
      </p:sp>
      <p:sp>
        <p:nvSpPr>
          <p:cNvPr id="3" name="矩形 2">
            <a:extLst>
              <a:ext uri="{FF2B5EF4-FFF2-40B4-BE49-F238E27FC236}">
                <a16:creationId xmlns:a16="http://schemas.microsoft.com/office/drawing/2014/main" id="{F4A644A5-DC82-43CE-87A3-C1956965D39F}"/>
              </a:ext>
            </a:extLst>
          </p:cNvPr>
          <p:cNvSpPr/>
          <p:nvPr/>
        </p:nvSpPr>
        <p:spPr>
          <a:xfrm>
            <a:off x="502984" y="699468"/>
            <a:ext cx="11337151" cy="129881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600" dirty="0">
                <a:latin typeface="+mj-ea"/>
                <a:ea typeface="+mj-ea"/>
              </a:rPr>
              <a:t>Filter</a:t>
            </a:r>
            <a:r>
              <a:rPr lang="zh-CN" altLang="en-US" sz="1600" dirty="0">
                <a:latin typeface="+mj-ea"/>
                <a:ea typeface="+mj-ea"/>
              </a:rPr>
              <a:t>（过滤器）就是构建一个功能代码，允许在前端请求的某一个阶段之前或者之后执行；</a:t>
            </a:r>
          </a:p>
          <a:p>
            <a:pPr marL="285750" indent="-285750">
              <a:lnSpc>
                <a:spcPct val="150000"/>
              </a:lnSpc>
              <a:buFont typeface="Wingdings" panose="05000000000000000000" pitchFamily="2" charset="2"/>
              <a:buChar char="l"/>
            </a:pPr>
            <a:r>
              <a:rPr lang="zh-CN" altLang="en-US" sz="1600" dirty="0">
                <a:latin typeface="+mj-ea"/>
                <a:ea typeface="+mj-ea"/>
              </a:rPr>
              <a:t>一些内建的过滤器可用于处理一些常规的任务，如认证、是否采用了</a:t>
            </a:r>
            <a:r>
              <a:rPr lang="en-US" altLang="zh-CN" sz="1600" dirty="0">
                <a:latin typeface="+mj-ea"/>
                <a:ea typeface="+mj-ea"/>
              </a:rPr>
              <a:t>HTTPS</a:t>
            </a:r>
            <a:r>
              <a:rPr lang="zh-CN" altLang="en-US" sz="1600" dirty="0">
                <a:latin typeface="+mj-ea"/>
                <a:ea typeface="+mj-ea"/>
              </a:rPr>
              <a:t>进行访问、访问响应的缓存；</a:t>
            </a:r>
          </a:p>
          <a:p>
            <a:pPr marL="285750" indent="-285750">
              <a:lnSpc>
                <a:spcPct val="150000"/>
              </a:lnSpc>
              <a:buFont typeface="Wingdings" panose="05000000000000000000" pitchFamily="2" charset="2"/>
              <a:buChar char="l"/>
            </a:pPr>
            <a:r>
              <a:rPr lang="zh-CN" altLang="en-US" sz="1600" dirty="0">
                <a:latin typeface="+mj-ea"/>
                <a:ea typeface="+mj-ea"/>
              </a:rPr>
              <a:t>开发者可以自行设计过滤器，用于对控制器或者控制器方法一些共同关注的事情（例如日志、异常处理等）进行处理。</a:t>
            </a:r>
          </a:p>
        </p:txBody>
      </p:sp>
      <p:grpSp>
        <p:nvGrpSpPr>
          <p:cNvPr id="29" name="组合 28">
            <a:extLst>
              <a:ext uri="{FF2B5EF4-FFF2-40B4-BE49-F238E27FC236}">
                <a16:creationId xmlns:a16="http://schemas.microsoft.com/office/drawing/2014/main" id="{CAA2B99F-2F3A-4485-94FC-2BB174BF6001}"/>
              </a:ext>
            </a:extLst>
          </p:cNvPr>
          <p:cNvGrpSpPr/>
          <p:nvPr/>
        </p:nvGrpSpPr>
        <p:grpSpPr>
          <a:xfrm>
            <a:off x="1143640" y="2058679"/>
            <a:ext cx="7859806" cy="3072654"/>
            <a:chOff x="1889312" y="2749922"/>
            <a:chExt cx="7859806" cy="3072654"/>
          </a:xfrm>
        </p:grpSpPr>
        <p:sp>
          <p:nvSpPr>
            <p:cNvPr id="4" name="矩形 3">
              <a:extLst>
                <a:ext uri="{FF2B5EF4-FFF2-40B4-BE49-F238E27FC236}">
                  <a16:creationId xmlns:a16="http://schemas.microsoft.com/office/drawing/2014/main" id="{27790840-3318-4335-A882-AFA59CB6DA64}"/>
                </a:ext>
              </a:extLst>
            </p:cNvPr>
            <p:cNvSpPr/>
            <p:nvPr/>
          </p:nvSpPr>
          <p:spPr>
            <a:xfrm>
              <a:off x="3254189" y="2749923"/>
              <a:ext cx="692523" cy="3072653"/>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buNone/>
              </a:pPr>
              <a:r>
                <a:rPr lang="zh-CN" altLang="en-US" dirty="0">
                  <a:solidFill>
                    <a:schemeClr val="bg1"/>
                  </a:solidFill>
                  <a:latin typeface="+mj-ea"/>
                  <a:ea typeface="+mj-ea"/>
                </a:rPr>
                <a:t>其他中间件</a:t>
              </a:r>
            </a:p>
          </p:txBody>
        </p:sp>
        <p:sp>
          <p:nvSpPr>
            <p:cNvPr id="5" name="矩形 4">
              <a:extLst>
                <a:ext uri="{FF2B5EF4-FFF2-40B4-BE49-F238E27FC236}">
                  <a16:creationId xmlns:a16="http://schemas.microsoft.com/office/drawing/2014/main" id="{09661FA5-45EA-4E44-86D0-1714F777C284}"/>
                </a:ext>
              </a:extLst>
            </p:cNvPr>
            <p:cNvSpPr/>
            <p:nvPr/>
          </p:nvSpPr>
          <p:spPr>
            <a:xfrm>
              <a:off x="4408395" y="2749922"/>
              <a:ext cx="692523" cy="3072653"/>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buNone/>
              </a:pPr>
              <a:r>
                <a:rPr lang="zh-CN" altLang="en-US" dirty="0">
                  <a:solidFill>
                    <a:schemeClr val="bg1"/>
                  </a:solidFill>
                  <a:latin typeface="+mj-ea"/>
                  <a:ea typeface="+mj-ea"/>
                </a:rPr>
                <a:t>路由中间件</a:t>
              </a:r>
            </a:p>
          </p:txBody>
        </p:sp>
        <p:sp>
          <p:nvSpPr>
            <p:cNvPr id="6" name="矩形 5">
              <a:extLst>
                <a:ext uri="{FF2B5EF4-FFF2-40B4-BE49-F238E27FC236}">
                  <a16:creationId xmlns:a16="http://schemas.microsoft.com/office/drawing/2014/main" id="{86808D19-748D-4F79-B7A0-150B56199057}"/>
                </a:ext>
              </a:extLst>
            </p:cNvPr>
            <p:cNvSpPr/>
            <p:nvPr/>
          </p:nvSpPr>
          <p:spPr>
            <a:xfrm>
              <a:off x="5562601" y="2749922"/>
              <a:ext cx="692523" cy="3072653"/>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buNone/>
              </a:pPr>
              <a:r>
                <a:rPr lang="en-US" altLang="zh-CN" dirty="0">
                  <a:solidFill>
                    <a:schemeClr val="bg1"/>
                  </a:solidFill>
                  <a:latin typeface="+mj-ea"/>
                  <a:ea typeface="+mj-ea"/>
                </a:rPr>
                <a:t>Action </a:t>
              </a:r>
              <a:r>
                <a:rPr lang="zh-CN" altLang="en-US" dirty="0">
                  <a:solidFill>
                    <a:schemeClr val="bg1"/>
                  </a:solidFill>
                  <a:latin typeface="+mj-ea"/>
                  <a:ea typeface="+mj-ea"/>
                </a:rPr>
                <a:t>选择</a:t>
              </a:r>
            </a:p>
          </p:txBody>
        </p:sp>
        <p:sp>
          <p:nvSpPr>
            <p:cNvPr id="7" name="矩形 6">
              <a:extLst>
                <a:ext uri="{FF2B5EF4-FFF2-40B4-BE49-F238E27FC236}">
                  <a16:creationId xmlns:a16="http://schemas.microsoft.com/office/drawing/2014/main" id="{AAB583FC-56ED-4EA3-BA87-B11035FD2D97}"/>
                </a:ext>
              </a:extLst>
            </p:cNvPr>
            <p:cNvSpPr/>
            <p:nvPr/>
          </p:nvSpPr>
          <p:spPr>
            <a:xfrm>
              <a:off x="6716807" y="2749922"/>
              <a:ext cx="3032311" cy="3072653"/>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en-US" altLang="zh-CN" dirty="0">
                  <a:solidFill>
                    <a:schemeClr val="bg1"/>
                  </a:solidFill>
                  <a:latin typeface="+mj-ea"/>
                  <a:ea typeface="+mj-ea"/>
                </a:rPr>
                <a:t>MVC Action</a:t>
              </a:r>
            </a:p>
            <a:p>
              <a:pPr algn="ctr">
                <a:buNone/>
              </a:pPr>
              <a:r>
                <a:rPr lang="zh-CN" altLang="en-US" dirty="0">
                  <a:solidFill>
                    <a:schemeClr val="bg1"/>
                  </a:solidFill>
                  <a:latin typeface="+mj-ea"/>
                  <a:ea typeface="+mj-ea"/>
                </a:rPr>
                <a:t>调用管道</a:t>
              </a:r>
              <a:endParaRPr lang="en-US" altLang="zh-CN" dirty="0">
                <a:solidFill>
                  <a:schemeClr val="bg1"/>
                </a:solidFill>
                <a:latin typeface="+mj-ea"/>
                <a:ea typeface="+mj-ea"/>
              </a:endParaRPr>
            </a:p>
            <a:p>
              <a:pPr algn="ctr">
                <a:buNone/>
              </a:pPr>
              <a:r>
                <a:rPr lang="zh-CN" altLang="en-US" dirty="0">
                  <a:solidFill>
                    <a:schemeClr val="bg1"/>
                  </a:solidFill>
                  <a:latin typeface="+mj-ea"/>
                  <a:ea typeface="+mj-ea"/>
                </a:rPr>
                <a:t>（</a:t>
              </a:r>
              <a:r>
                <a:rPr lang="en-US" altLang="zh-CN" sz="2000" b="1" dirty="0">
                  <a:solidFill>
                    <a:schemeClr val="bg1"/>
                  </a:solidFill>
                  <a:latin typeface="+mj-ea"/>
                  <a:ea typeface="+mj-ea"/>
                </a:rPr>
                <a:t>Filter </a:t>
              </a:r>
              <a:r>
                <a:rPr lang="zh-CN" altLang="en-US" sz="2000" b="1" dirty="0">
                  <a:solidFill>
                    <a:schemeClr val="bg1"/>
                  </a:solidFill>
                  <a:latin typeface="+mj-ea"/>
                  <a:ea typeface="+mj-ea"/>
                </a:rPr>
                <a:t>管道</a:t>
              </a:r>
              <a:r>
                <a:rPr lang="zh-CN" altLang="en-US" dirty="0">
                  <a:solidFill>
                    <a:schemeClr val="bg1"/>
                  </a:solidFill>
                  <a:latin typeface="+mj-ea"/>
                  <a:ea typeface="+mj-ea"/>
                </a:rPr>
                <a:t>）</a:t>
              </a:r>
            </a:p>
          </p:txBody>
        </p:sp>
        <p:cxnSp>
          <p:nvCxnSpPr>
            <p:cNvPr id="23" name="直接连接符 22">
              <a:extLst>
                <a:ext uri="{FF2B5EF4-FFF2-40B4-BE49-F238E27FC236}">
                  <a16:creationId xmlns:a16="http://schemas.microsoft.com/office/drawing/2014/main" id="{C2290FC4-1B3F-4A3D-9DBF-DA9120A00553}"/>
                </a:ext>
              </a:extLst>
            </p:cNvPr>
            <p:cNvCxnSpPr>
              <a:cxnSpLocks/>
            </p:cNvCxnSpPr>
            <p:nvPr/>
          </p:nvCxnSpPr>
          <p:spPr>
            <a:xfrm>
              <a:off x="1889312" y="5351929"/>
              <a:ext cx="521073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5DD1C62-B150-46D9-85D4-496EEFEEA7F0}"/>
                </a:ext>
              </a:extLst>
            </p:cNvPr>
            <p:cNvCxnSpPr>
              <a:cxnSpLocks/>
            </p:cNvCxnSpPr>
            <p:nvPr/>
          </p:nvCxnSpPr>
          <p:spPr>
            <a:xfrm>
              <a:off x="1889312" y="3433482"/>
              <a:ext cx="5210735" cy="0"/>
            </a:xfrm>
            <a:prstGeom prst="line">
              <a:avLst/>
            </a:prstGeom>
            <a:ln w="28575">
              <a:solidFill>
                <a:srgbClr val="0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9D9753B-53B2-463C-9203-61BA2E633E5A}"/>
                </a:ext>
              </a:extLst>
            </p:cNvPr>
            <p:cNvCxnSpPr>
              <a:cxnSpLocks/>
            </p:cNvCxnSpPr>
            <p:nvPr/>
          </p:nvCxnSpPr>
          <p:spPr>
            <a:xfrm>
              <a:off x="7100047" y="3433482"/>
              <a:ext cx="0" cy="191844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a16="http://schemas.microsoft.com/office/drawing/2014/main" id="{5470797F-4641-4376-AD0F-993FFEFA3530}"/>
              </a:ext>
            </a:extLst>
          </p:cNvPr>
          <p:cNvSpPr txBox="1"/>
          <p:nvPr/>
        </p:nvSpPr>
        <p:spPr>
          <a:xfrm>
            <a:off x="1057196" y="4328370"/>
            <a:ext cx="646331"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请求</a:t>
            </a:r>
          </a:p>
        </p:txBody>
      </p:sp>
      <p:pic>
        <p:nvPicPr>
          <p:cNvPr id="8" name="图片 7">
            <a:extLst>
              <a:ext uri="{FF2B5EF4-FFF2-40B4-BE49-F238E27FC236}">
                <a16:creationId xmlns:a16="http://schemas.microsoft.com/office/drawing/2014/main" id="{7E066FB2-C0CC-496A-BBD2-4AEEA56F181A}"/>
              </a:ext>
            </a:extLst>
          </p:cNvPr>
          <p:cNvPicPr>
            <a:picLocks noChangeAspect="1"/>
          </p:cNvPicPr>
          <p:nvPr/>
        </p:nvPicPr>
        <p:blipFill>
          <a:blip r:embed="rId2"/>
          <a:stretch>
            <a:fillRect/>
          </a:stretch>
        </p:blipFill>
        <p:spPr>
          <a:xfrm>
            <a:off x="685007" y="5665033"/>
            <a:ext cx="4213564" cy="633488"/>
          </a:xfrm>
          <a:prstGeom prst="rect">
            <a:avLst/>
          </a:prstGeom>
        </p:spPr>
      </p:pic>
      <p:pic>
        <p:nvPicPr>
          <p:cNvPr id="9" name="图片 8">
            <a:extLst>
              <a:ext uri="{FF2B5EF4-FFF2-40B4-BE49-F238E27FC236}">
                <a16:creationId xmlns:a16="http://schemas.microsoft.com/office/drawing/2014/main" id="{32C79870-5FBC-4AA3-A1F6-E6C46051456D}"/>
              </a:ext>
            </a:extLst>
          </p:cNvPr>
          <p:cNvPicPr>
            <a:picLocks noChangeAspect="1"/>
          </p:cNvPicPr>
          <p:nvPr/>
        </p:nvPicPr>
        <p:blipFill>
          <a:blip r:embed="rId3"/>
          <a:stretch>
            <a:fillRect/>
          </a:stretch>
        </p:blipFill>
        <p:spPr>
          <a:xfrm>
            <a:off x="4999543" y="5693505"/>
            <a:ext cx="5844453" cy="605016"/>
          </a:xfrm>
          <a:prstGeom prst="rect">
            <a:avLst/>
          </a:prstGeom>
        </p:spPr>
      </p:pic>
      <p:cxnSp>
        <p:nvCxnSpPr>
          <p:cNvPr id="11" name="直接连接符 10">
            <a:extLst>
              <a:ext uri="{FF2B5EF4-FFF2-40B4-BE49-F238E27FC236}">
                <a16:creationId xmlns:a16="http://schemas.microsoft.com/office/drawing/2014/main" id="{012A5127-BD70-478F-8310-A784CA02FD35}"/>
              </a:ext>
            </a:extLst>
          </p:cNvPr>
          <p:cNvCxnSpPr>
            <a:cxnSpLocks/>
          </p:cNvCxnSpPr>
          <p:nvPr/>
        </p:nvCxnSpPr>
        <p:spPr>
          <a:xfrm>
            <a:off x="767443" y="5900057"/>
            <a:ext cx="10287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4E027A2-862B-4DD4-9978-25F414B97ACF}"/>
              </a:ext>
            </a:extLst>
          </p:cNvPr>
          <p:cNvCxnSpPr>
            <a:cxnSpLocks/>
          </p:cNvCxnSpPr>
          <p:nvPr/>
        </p:nvCxnSpPr>
        <p:spPr>
          <a:xfrm>
            <a:off x="5061858" y="5900057"/>
            <a:ext cx="10287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1414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40645-7023-4075-B6EA-B145567241D9}"/>
              </a:ext>
            </a:extLst>
          </p:cNvPr>
          <p:cNvSpPr>
            <a:spLocks noGrp="1"/>
          </p:cNvSpPr>
          <p:nvPr>
            <p:ph type="title"/>
          </p:nvPr>
        </p:nvSpPr>
        <p:spPr/>
        <p:txBody>
          <a:bodyPr/>
          <a:lstStyle/>
          <a:p>
            <a:r>
              <a:rPr lang="en-US" altLang="zh-CN" dirty="0"/>
              <a:t>4.1.</a:t>
            </a:r>
            <a:r>
              <a:rPr lang="zh-CN" altLang="en-US" dirty="0"/>
              <a:t> </a:t>
            </a:r>
            <a:r>
              <a:rPr lang="en-US" altLang="zh-CN" dirty="0"/>
              <a:t>Filter </a:t>
            </a:r>
            <a:r>
              <a:rPr lang="zh-CN" altLang="en-US" dirty="0"/>
              <a:t>的分类和运行机制</a:t>
            </a:r>
          </a:p>
        </p:txBody>
      </p:sp>
      <p:grpSp>
        <p:nvGrpSpPr>
          <p:cNvPr id="63" name="组合 62">
            <a:extLst>
              <a:ext uri="{FF2B5EF4-FFF2-40B4-BE49-F238E27FC236}">
                <a16:creationId xmlns:a16="http://schemas.microsoft.com/office/drawing/2014/main" id="{4DFE7402-4B50-4867-B26E-28C7BF5B284A}"/>
              </a:ext>
            </a:extLst>
          </p:cNvPr>
          <p:cNvGrpSpPr/>
          <p:nvPr/>
        </p:nvGrpSpPr>
        <p:grpSpPr>
          <a:xfrm>
            <a:off x="215960" y="865415"/>
            <a:ext cx="5908860" cy="5459186"/>
            <a:chOff x="851169" y="800100"/>
            <a:chExt cx="5908860" cy="5459186"/>
          </a:xfrm>
        </p:grpSpPr>
        <p:sp>
          <p:nvSpPr>
            <p:cNvPr id="3" name="矩形 2">
              <a:extLst>
                <a:ext uri="{FF2B5EF4-FFF2-40B4-BE49-F238E27FC236}">
                  <a16:creationId xmlns:a16="http://schemas.microsoft.com/office/drawing/2014/main" id="{70848E6C-1E2A-4C3C-B090-93A36392254E}"/>
                </a:ext>
              </a:extLst>
            </p:cNvPr>
            <p:cNvSpPr/>
            <p:nvPr/>
          </p:nvSpPr>
          <p:spPr>
            <a:xfrm>
              <a:off x="3744046" y="1217298"/>
              <a:ext cx="2836368" cy="455918"/>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zh-CN" altLang="en-US" dirty="0">
                  <a:solidFill>
                    <a:schemeClr val="tx1"/>
                  </a:solidFill>
                  <a:latin typeface="+mj-ea"/>
                  <a:ea typeface="+mj-ea"/>
                </a:rPr>
                <a:t>授权的 </a:t>
              </a:r>
              <a:r>
                <a:rPr lang="en-US" altLang="zh-CN" dirty="0">
                  <a:solidFill>
                    <a:schemeClr val="tx1"/>
                  </a:solidFill>
                  <a:latin typeface="+mj-ea"/>
                  <a:ea typeface="+mj-ea"/>
                </a:rPr>
                <a:t>Filter</a:t>
              </a:r>
              <a:endParaRPr lang="zh-CN" altLang="en-US" dirty="0">
                <a:solidFill>
                  <a:schemeClr val="tx1"/>
                </a:solidFill>
                <a:latin typeface="+mj-ea"/>
                <a:ea typeface="+mj-ea"/>
              </a:endParaRPr>
            </a:p>
          </p:txBody>
        </p:sp>
        <p:sp>
          <p:nvSpPr>
            <p:cNvPr id="4" name="矩形 3">
              <a:extLst>
                <a:ext uri="{FF2B5EF4-FFF2-40B4-BE49-F238E27FC236}">
                  <a16:creationId xmlns:a16="http://schemas.microsoft.com/office/drawing/2014/main" id="{BC41B553-E9E6-45D3-BA52-C8D9CCBBABA9}"/>
                </a:ext>
              </a:extLst>
            </p:cNvPr>
            <p:cNvSpPr/>
            <p:nvPr/>
          </p:nvSpPr>
          <p:spPr>
            <a:xfrm>
              <a:off x="3744046" y="1956957"/>
              <a:ext cx="2836368" cy="455918"/>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zh-CN" altLang="en-US" dirty="0">
                  <a:solidFill>
                    <a:schemeClr val="tx1"/>
                  </a:solidFill>
                  <a:latin typeface="+mj-ea"/>
                  <a:ea typeface="+mj-ea"/>
                </a:rPr>
                <a:t>资源类的 </a:t>
              </a:r>
              <a:r>
                <a:rPr lang="en-US" altLang="zh-CN" dirty="0">
                  <a:solidFill>
                    <a:schemeClr val="tx1"/>
                  </a:solidFill>
                  <a:latin typeface="+mj-ea"/>
                  <a:ea typeface="+mj-ea"/>
                </a:rPr>
                <a:t>Filter</a:t>
              </a:r>
              <a:endParaRPr lang="zh-CN" altLang="en-US" dirty="0">
                <a:solidFill>
                  <a:schemeClr val="tx1"/>
                </a:solidFill>
                <a:latin typeface="+mj-ea"/>
                <a:ea typeface="+mj-ea"/>
              </a:endParaRPr>
            </a:p>
          </p:txBody>
        </p:sp>
        <p:sp>
          <p:nvSpPr>
            <p:cNvPr id="5" name="矩形 4">
              <a:extLst>
                <a:ext uri="{FF2B5EF4-FFF2-40B4-BE49-F238E27FC236}">
                  <a16:creationId xmlns:a16="http://schemas.microsoft.com/office/drawing/2014/main" id="{9B309E0A-7476-43A4-A631-F04A13BBB2AB}"/>
                </a:ext>
              </a:extLst>
            </p:cNvPr>
            <p:cNvSpPr/>
            <p:nvPr/>
          </p:nvSpPr>
          <p:spPr>
            <a:xfrm>
              <a:off x="3744046" y="2696616"/>
              <a:ext cx="2836368" cy="455918"/>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zh-CN" altLang="en-US" dirty="0">
                  <a:solidFill>
                    <a:schemeClr val="bg1"/>
                  </a:solidFill>
                  <a:latin typeface="+mj-ea"/>
                  <a:ea typeface="+mj-ea"/>
                </a:rPr>
                <a:t>模型绑定</a:t>
              </a:r>
            </a:p>
          </p:txBody>
        </p:sp>
        <p:sp>
          <p:nvSpPr>
            <p:cNvPr id="6" name="矩形 5">
              <a:extLst>
                <a:ext uri="{FF2B5EF4-FFF2-40B4-BE49-F238E27FC236}">
                  <a16:creationId xmlns:a16="http://schemas.microsoft.com/office/drawing/2014/main" id="{FA2D58EB-722A-48B9-87BB-5C80ACF6B3B0}"/>
                </a:ext>
              </a:extLst>
            </p:cNvPr>
            <p:cNvSpPr/>
            <p:nvPr/>
          </p:nvSpPr>
          <p:spPr>
            <a:xfrm>
              <a:off x="3744046" y="5671302"/>
              <a:ext cx="2836368" cy="587984"/>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en-US" altLang="zh-CN" dirty="0">
                  <a:solidFill>
                    <a:schemeClr val="bg1"/>
                  </a:solidFill>
                  <a:latin typeface="+mj-ea"/>
                  <a:ea typeface="+mj-ea"/>
                </a:rPr>
                <a:t>Result </a:t>
              </a:r>
              <a:r>
                <a:rPr lang="zh-CN" altLang="en-US" dirty="0">
                  <a:solidFill>
                    <a:schemeClr val="bg1"/>
                  </a:solidFill>
                  <a:latin typeface="+mj-ea"/>
                  <a:ea typeface="+mj-ea"/>
                </a:rPr>
                <a:t>执行</a:t>
              </a:r>
            </a:p>
          </p:txBody>
        </p:sp>
        <p:sp>
          <p:nvSpPr>
            <p:cNvPr id="7" name="矩形 6">
              <a:extLst>
                <a:ext uri="{FF2B5EF4-FFF2-40B4-BE49-F238E27FC236}">
                  <a16:creationId xmlns:a16="http://schemas.microsoft.com/office/drawing/2014/main" id="{1445F584-27E6-4C64-A2F5-F3825B653A3D}"/>
                </a:ext>
              </a:extLst>
            </p:cNvPr>
            <p:cNvSpPr/>
            <p:nvPr/>
          </p:nvSpPr>
          <p:spPr>
            <a:xfrm>
              <a:off x="851169" y="3206449"/>
              <a:ext cx="2351953" cy="915570"/>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en-US" altLang="zh-CN" dirty="0">
                  <a:solidFill>
                    <a:schemeClr val="bg1"/>
                  </a:solidFill>
                  <a:latin typeface="+mj-ea"/>
                  <a:ea typeface="+mj-ea"/>
                </a:rPr>
                <a:t>Action </a:t>
              </a:r>
              <a:r>
                <a:rPr lang="zh-CN" altLang="en-US" dirty="0">
                  <a:solidFill>
                    <a:schemeClr val="bg1"/>
                  </a:solidFill>
                  <a:latin typeface="+mj-ea"/>
                  <a:ea typeface="+mj-ea"/>
                </a:rPr>
                <a:t>执行</a:t>
              </a:r>
              <a:endParaRPr lang="en-US" altLang="zh-CN" dirty="0">
                <a:solidFill>
                  <a:schemeClr val="bg1"/>
                </a:solidFill>
                <a:latin typeface="+mj-ea"/>
                <a:ea typeface="+mj-ea"/>
              </a:endParaRPr>
            </a:p>
            <a:p>
              <a:pPr algn="ctr">
                <a:buNone/>
              </a:pPr>
              <a:r>
                <a:rPr lang="en-US" altLang="zh-CN" dirty="0">
                  <a:solidFill>
                    <a:schemeClr val="bg1"/>
                  </a:solidFill>
                  <a:latin typeface="+mj-ea"/>
                  <a:ea typeface="+mj-ea"/>
                </a:rPr>
                <a:t>Action Result </a:t>
              </a:r>
              <a:r>
                <a:rPr lang="zh-CN" altLang="en-US" dirty="0">
                  <a:solidFill>
                    <a:schemeClr val="bg1"/>
                  </a:solidFill>
                  <a:latin typeface="+mj-ea"/>
                  <a:ea typeface="+mj-ea"/>
                </a:rPr>
                <a:t>转换</a:t>
              </a:r>
            </a:p>
          </p:txBody>
        </p:sp>
        <p:sp>
          <p:nvSpPr>
            <p:cNvPr id="8" name="矩形 7">
              <a:extLst>
                <a:ext uri="{FF2B5EF4-FFF2-40B4-BE49-F238E27FC236}">
                  <a16:creationId xmlns:a16="http://schemas.microsoft.com/office/drawing/2014/main" id="{1E174DA4-6F08-45C3-8856-87B37927C325}"/>
                </a:ext>
              </a:extLst>
            </p:cNvPr>
            <p:cNvSpPr/>
            <p:nvPr/>
          </p:nvSpPr>
          <p:spPr>
            <a:xfrm>
              <a:off x="3744046" y="3436275"/>
              <a:ext cx="2836368" cy="455918"/>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en-US" altLang="zh-CN" dirty="0">
                  <a:solidFill>
                    <a:schemeClr val="tx1"/>
                  </a:solidFill>
                  <a:latin typeface="+mj-ea"/>
                  <a:ea typeface="+mj-ea"/>
                </a:rPr>
                <a:t>Action </a:t>
              </a:r>
              <a:r>
                <a:rPr lang="zh-CN" altLang="en-US" dirty="0">
                  <a:solidFill>
                    <a:schemeClr val="tx1"/>
                  </a:solidFill>
                  <a:latin typeface="+mj-ea"/>
                  <a:ea typeface="+mj-ea"/>
                </a:rPr>
                <a:t>的 </a:t>
              </a:r>
              <a:r>
                <a:rPr lang="en-US" altLang="zh-CN" dirty="0">
                  <a:solidFill>
                    <a:schemeClr val="tx1"/>
                  </a:solidFill>
                  <a:latin typeface="+mj-ea"/>
                  <a:ea typeface="+mj-ea"/>
                </a:rPr>
                <a:t>Filter</a:t>
              </a:r>
              <a:endParaRPr lang="zh-CN" altLang="en-US" dirty="0">
                <a:solidFill>
                  <a:schemeClr val="tx1"/>
                </a:solidFill>
                <a:latin typeface="+mj-ea"/>
                <a:ea typeface="+mj-ea"/>
              </a:endParaRPr>
            </a:p>
          </p:txBody>
        </p:sp>
        <p:sp>
          <p:nvSpPr>
            <p:cNvPr id="9" name="矩形 8">
              <a:extLst>
                <a:ext uri="{FF2B5EF4-FFF2-40B4-BE49-F238E27FC236}">
                  <a16:creationId xmlns:a16="http://schemas.microsoft.com/office/drawing/2014/main" id="{B9094824-5F23-4E3B-99B6-BC346B44C092}"/>
                </a:ext>
              </a:extLst>
            </p:cNvPr>
            <p:cNvSpPr/>
            <p:nvPr/>
          </p:nvSpPr>
          <p:spPr>
            <a:xfrm>
              <a:off x="3744046" y="4181284"/>
              <a:ext cx="2836368" cy="455918"/>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zh-CN" altLang="en-US" dirty="0">
                  <a:solidFill>
                    <a:schemeClr val="tx1"/>
                  </a:solidFill>
                  <a:latin typeface="+mj-ea"/>
                  <a:ea typeface="+mj-ea"/>
                </a:rPr>
                <a:t>异常 </a:t>
              </a:r>
              <a:r>
                <a:rPr lang="en-US" altLang="zh-CN" dirty="0">
                  <a:solidFill>
                    <a:schemeClr val="tx1"/>
                  </a:solidFill>
                  <a:latin typeface="+mj-ea"/>
                  <a:ea typeface="+mj-ea"/>
                </a:rPr>
                <a:t>Filter</a:t>
              </a:r>
              <a:endParaRPr lang="zh-CN" altLang="en-US" dirty="0">
                <a:solidFill>
                  <a:schemeClr val="tx1"/>
                </a:solidFill>
                <a:latin typeface="+mj-ea"/>
                <a:ea typeface="+mj-ea"/>
              </a:endParaRPr>
            </a:p>
          </p:txBody>
        </p:sp>
        <p:sp>
          <p:nvSpPr>
            <p:cNvPr id="10" name="矩形 9">
              <a:extLst>
                <a:ext uri="{FF2B5EF4-FFF2-40B4-BE49-F238E27FC236}">
                  <a16:creationId xmlns:a16="http://schemas.microsoft.com/office/drawing/2014/main" id="{FF766443-ADAA-4FBB-AA78-678148207462}"/>
                </a:ext>
              </a:extLst>
            </p:cNvPr>
            <p:cNvSpPr/>
            <p:nvPr/>
          </p:nvSpPr>
          <p:spPr>
            <a:xfrm>
              <a:off x="3744046" y="4926293"/>
              <a:ext cx="2836368" cy="455918"/>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en-US" altLang="zh-CN" dirty="0">
                  <a:solidFill>
                    <a:schemeClr val="tx1"/>
                  </a:solidFill>
                  <a:latin typeface="+mj-ea"/>
                  <a:ea typeface="+mj-ea"/>
                </a:rPr>
                <a:t>Result </a:t>
              </a:r>
              <a:r>
                <a:rPr lang="zh-CN" altLang="en-US" dirty="0">
                  <a:solidFill>
                    <a:schemeClr val="tx1"/>
                  </a:solidFill>
                  <a:latin typeface="+mj-ea"/>
                  <a:ea typeface="+mj-ea"/>
                </a:rPr>
                <a:t>的 </a:t>
              </a:r>
              <a:r>
                <a:rPr lang="en-US" altLang="zh-CN" dirty="0">
                  <a:solidFill>
                    <a:schemeClr val="tx1"/>
                  </a:solidFill>
                  <a:latin typeface="+mj-ea"/>
                  <a:ea typeface="+mj-ea"/>
                </a:rPr>
                <a:t>Filter</a:t>
              </a:r>
              <a:endParaRPr lang="zh-CN" altLang="en-US" dirty="0">
                <a:solidFill>
                  <a:schemeClr val="tx1"/>
                </a:solidFill>
                <a:latin typeface="+mj-ea"/>
                <a:ea typeface="+mj-ea"/>
              </a:endParaRPr>
            </a:p>
          </p:txBody>
        </p:sp>
        <p:cxnSp>
          <p:nvCxnSpPr>
            <p:cNvPr id="12" name="直接连接符 11">
              <a:extLst>
                <a:ext uri="{FF2B5EF4-FFF2-40B4-BE49-F238E27FC236}">
                  <a16:creationId xmlns:a16="http://schemas.microsoft.com/office/drawing/2014/main" id="{CC953F19-04B3-473D-8634-ECD09BAD4296}"/>
                </a:ext>
              </a:extLst>
            </p:cNvPr>
            <p:cNvCxnSpPr/>
            <p:nvPr/>
          </p:nvCxnSpPr>
          <p:spPr>
            <a:xfrm>
              <a:off x="3918857" y="816429"/>
              <a:ext cx="0" cy="212271"/>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3B331D6-54E8-452E-B4FA-647929BB67C4}"/>
                </a:ext>
              </a:extLst>
            </p:cNvPr>
            <p:cNvCxnSpPr>
              <a:cxnSpLocks/>
            </p:cNvCxnSpPr>
            <p:nvPr/>
          </p:nvCxnSpPr>
          <p:spPr>
            <a:xfrm>
              <a:off x="3918857" y="1012371"/>
              <a:ext cx="0" cy="252548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788156-B0A2-440F-A46E-347BC2151F43}"/>
                </a:ext>
              </a:extLst>
            </p:cNvPr>
            <p:cNvCxnSpPr>
              <a:cxnSpLocks/>
            </p:cNvCxnSpPr>
            <p:nvPr/>
          </p:nvCxnSpPr>
          <p:spPr>
            <a:xfrm>
              <a:off x="3315340" y="3537857"/>
              <a:ext cx="603517" cy="0"/>
            </a:xfrm>
            <a:prstGeom prst="line">
              <a:avLst/>
            </a:prstGeom>
            <a:ln w="28575">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1591529-4AB4-41BE-B79C-8181B54597A8}"/>
                </a:ext>
              </a:extLst>
            </p:cNvPr>
            <p:cNvCxnSpPr/>
            <p:nvPr/>
          </p:nvCxnSpPr>
          <p:spPr>
            <a:xfrm>
              <a:off x="3918857" y="800100"/>
              <a:ext cx="0" cy="21227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C055DD-5B5F-4CCA-8CCF-086D09708D63}"/>
                </a:ext>
              </a:extLst>
            </p:cNvPr>
            <p:cNvCxnSpPr>
              <a:cxnSpLocks/>
            </p:cNvCxnSpPr>
            <p:nvPr/>
          </p:nvCxnSpPr>
          <p:spPr>
            <a:xfrm flipH="1">
              <a:off x="3042558" y="3537857"/>
              <a:ext cx="3211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3553B52-927E-44D4-9097-8B567628C248}"/>
                </a:ext>
              </a:extLst>
            </p:cNvPr>
            <p:cNvCxnSpPr/>
            <p:nvPr/>
          </p:nvCxnSpPr>
          <p:spPr>
            <a:xfrm>
              <a:off x="3042557" y="3537857"/>
              <a:ext cx="0" cy="21227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D6F6E21-02F7-425E-8E77-0387A35D3BE3}"/>
                </a:ext>
              </a:extLst>
            </p:cNvPr>
            <p:cNvCxnSpPr>
              <a:cxnSpLocks/>
            </p:cNvCxnSpPr>
            <p:nvPr/>
          </p:nvCxnSpPr>
          <p:spPr>
            <a:xfrm>
              <a:off x="3042557" y="3750128"/>
              <a:ext cx="429986" cy="0"/>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DC4C4E8-1000-491D-BE2F-C5BB554D7AFC}"/>
                </a:ext>
              </a:extLst>
            </p:cNvPr>
            <p:cNvCxnSpPr>
              <a:cxnSpLocks/>
            </p:cNvCxnSpPr>
            <p:nvPr/>
          </p:nvCxnSpPr>
          <p:spPr>
            <a:xfrm>
              <a:off x="3434443" y="3750128"/>
              <a:ext cx="48441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F4F1CA2-0F10-46B4-9684-4E46D21AD6F1}"/>
                </a:ext>
              </a:extLst>
            </p:cNvPr>
            <p:cNvCxnSpPr>
              <a:cxnSpLocks/>
            </p:cNvCxnSpPr>
            <p:nvPr/>
          </p:nvCxnSpPr>
          <p:spPr>
            <a:xfrm>
              <a:off x="3918857" y="3750128"/>
              <a:ext cx="0" cy="1039586"/>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68AB3E5-088C-458C-AA2C-332EB784FC33}"/>
                </a:ext>
              </a:extLst>
            </p:cNvPr>
            <p:cNvCxnSpPr>
              <a:cxnSpLocks/>
            </p:cNvCxnSpPr>
            <p:nvPr/>
          </p:nvCxnSpPr>
          <p:spPr>
            <a:xfrm>
              <a:off x="3918857" y="4637202"/>
              <a:ext cx="0" cy="151322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13C108-EB7E-406E-A7A5-BAA36010ECBA}"/>
                </a:ext>
              </a:extLst>
            </p:cNvPr>
            <p:cNvCxnSpPr>
              <a:cxnSpLocks/>
            </p:cNvCxnSpPr>
            <p:nvPr/>
          </p:nvCxnSpPr>
          <p:spPr>
            <a:xfrm>
              <a:off x="3918857" y="6150429"/>
              <a:ext cx="1191986" cy="0"/>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77C2F90-6F94-4EDE-8F14-FBB6064851D9}"/>
                </a:ext>
              </a:extLst>
            </p:cNvPr>
            <p:cNvCxnSpPr>
              <a:cxnSpLocks/>
            </p:cNvCxnSpPr>
            <p:nvPr/>
          </p:nvCxnSpPr>
          <p:spPr>
            <a:xfrm>
              <a:off x="5110843" y="6150429"/>
              <a:ext cx="12790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68186BC-B9AC-4594-B51C-7AD16C7BC765}"/>
                </a:ext>
              </a:extLst>
            </p:cNvPr>
            <p:cNvCxnSpPr>
              <a:cxnSpLocks/>
            </p:cNvCxnSpPr>
            <p:nvPr/>
          </p:nvCxnSpPr>
          <p:spPr>
            <a:xfrm>
              <a:off x="6389914" y="5018314"/>
              <a:ext cx="0" cy="113211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49FF99B-235D-4CFA-9E88-256EA75C0F17}"/>
                </a:ext>
              </a:extLst>
            </p:cNvPr>
            <p:cNvCxnSpPr>
              <a:cxnSpLocks/>
            </p:cNvCxnSpPr>
            <p:nvPr/>
          </p:nvCxnSpPr>
          <p:spPr>
            <a:xfrm flipH="1">
              <a:off x="6389914" y="5018314"/>
              <a:ext cx="37011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8B1C305-0064-4A6E-BE4B-7AAF6397059D}"/>
                </a:ext>
              </a:extLst>
            </p:cNvPr>
            <p:cNvCxnSpPr>
              <a:cxnSpLocks/>
            </p:cNvCxnSpPr>
            <p:nvPr/>
          </p:nvCxnSpPr>
          <p:spPr>
            <a:xfrm>
              <a:off x="6760029" y="2307771"/>
              <a:ext cx="0" cy="132805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113A539-EAC9-4AC1-9B20-0C22F1678314}"/>
                </a:ext>
              </a:extLst>
            </p:cNvPr>
            <p:cNvCxnSpPr>
              <a:cxnSpLocks/>
            </p:cNvCxnSpPr>
            <p:nvPr/>
          </p:nvCxnSpPr>
          <p:spPr>
            <a:xfrm flipH="1">
              <a:off x="6389914" y="2307771"/>
              <a:ext cx="37011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65844F2-925D-4666-A30E-A80FE30A7DA6}"/>
                </a:ext>
              </a:extLst>
            </p:cNvPr>
            <p:cNvCxnSpPr/>
            <p:nvPr/>
          </p:nvCxnSpPr>
          <p:spPr>
            <a:xfrm>
              <a:off x="6389914" y="2095500"/>
              <a:ext cx="0" cy="21227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FA65E6E-4E3E-4647-9FAB-54F6C0A627C6}"/>
                </a:ext>
              </a:extLst>
            </p:cNvPr>
            <p:cNvCxnSpPr>
              <a:cxnSpLocks/>
            </p:cNvCxnSpPr>
            <p:nvPr/>
          </p:nvCxnSpPr>
          <p:spPr>
            <a:xfrm flipV="1">
              <a:off x="6389915" y="2095500"/>
              <a:ext cx="370114" cy="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BD5B192-BB75-4E8C-BECB-557BEEE3834D}"/>
                </a:ext>
              </a:extLst>
            </p:cNvPr>
            <p:cNvCxnSpPr>
              <a:cxnSpLocks/>
            </p:cNvCxnSpPr>
            <p:nvPr/>
          </p:nvCxnSpPr>
          <p:spPr>
            <a:xfrm>
              <a:off x="6760029" y="800100"/>
              <a:ext cx="0" cy="1295400"/>
            </a:xfrm>
            <a:prstGeom prst="line">
              <a:avLst/>
            </a:prstGeom>
            <a:ln w="28575">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8B6A6C-9002-4B46-B35F-980041F4E53E}"/>
                </a:ext>
              </a:extLst>
            </p:cNvPr>
            <p:cNvCxnSpPr>
              <a:cxnSpLocks/>
            </p:cNvCxnSpPr>
            <p:nvPr/>
          </p:nvCxnSpPr>
          <p:spPr>
            <a:xfrm flipV="1">
              <a:off x="6760029" y="3537857"/>
              <a:ext cx="0" cy="1480458"/>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文本框 63">
            <a:extLst>
              <a:ext uri="{FF2B5EF4-FFF2-40B4-BE49-F238E27FC236}">
                <a16:creationId xmlns:a16="http://schemas.microsoft.com/office/drawing/2014/main" id="{9F993100-ABF1-49FE-AE54-3A8785E525F6}"/>
              </a:ext>
            </a:extLst>
          </p:cNvPr>
          <p:cNvSpPr txBox="1"/>
          <p:nvPr/>
        </p:nvSpPr>
        <p:spPr>
          <a:xfrm>
            <a:off x="215960" y="865415"/>
            <a:ext cx="272382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过滤器管道与过滤器类型</a:t>
            </a:r>
          </a:p>
        </p:txBody>
      </p:sp>
      <p:sp>
        <p:nvSpPr>
          <p:cNvPr id="65" name="矩形 64">
            <a:extLst>
              <a:ext uri="{FF2B5EF4-FFF2-40B4-BE49-F238E27FC236}">
                <a16:creationId xmlns:a16="http://schemas.microsoft.com/office/drawing/2014/main" id="{DAB89F77-7002-432F-96B0-0EDCAE9C9E64}"/>
              </a:ext>
            </a:extLst>
          </p:cNvPr>
          <p:cNvSpPr/>
          <p:nvPr/>
        </p:nvSpPr>
        <p:spPr>
          <a:xfrm>
            <a:off x="6120015" y="1215311"/>
            <a:ext cx="6028441" cy="523220"/>
          </a:xfrm>
          <a:prstGeom prst="rect">
            <a:avLst/>
          </a:prstGeom>
        </p:spPr>
        <p:txBody>
          <a:bodyPr wrap="square">
            <a:spAutoFit/>
          </a:bodyPr>
          <a:lstStyle/>
          <a:p>
            <a:pPr>
              <a:buNone/>
            </a:pPr>
            <a:r>
              <a:rPr lang="zh-CN" altLang="en-US" sz="1400" dirty="0">
                <a:latin typeface="微软雅黑" panose="020B0503020204020204" pitchFamily="34" charset="-122"/>
                <a:ea typeface="微软雅黑" panose="020B0503020204020204" pitchFamily="34" charset="-122"/>
              </a:rPr>
              <a:t>授权类型的过滤器用于检查当前的用户的访问请求是否获得授权，是首先开始执行的过滤器。对于没有获得授权的访问，将直接终止访问。</a:t>
            </a:r>
          </a:p>
        </p:txBody>
      </p:sp>
      <p:sp>
        <p:nvSpPr>
          <p:cNvPr id="34" name="矩形 33">
            <a:extLst>
              <a:ext uri="{FF2B5EF4-FFF2-40B4-BE49-F238E27FC236}">
                <a16:creationId xmlns:a16="http://schemas.microsoft.com/office/drawing/2014/main" id="{200C43E4-CB6B-4449-8AB6-9B2B9A16CB5A}"/>
              </a:ext>
            </a:extLst>
          </p:cNvPr>
          <p:cNvSpPr/>
          <p:nvPr/>
        </p:nvSpPr>
        <p:spPr>
          <a:xfrm>
            <a:off x="6163559" y="1880899"/>
            <a:ext cx="6028441" cy="738664"/>
          </a:xfrm>
          <a:prstGeom prst="rect">
            <a:avLst/>
          </a:prstGeom>
        </p:spPr>
        <p:txBody>
          <a:bodyPr wrap="square">
            <a:spAutoFit/>
          </a:bodyPr>
          <a:lstStyle/>
          <a:p>
            <a:pPr>
              <a:buNone/>
            </a:pPr>
            <a:r>
              <a:rPr lang="zh-CN" altLang="en-US" sz="1400" dirty="0">
                <a:latin typeface="微软雅黑" panose="020B0503020204020204" pitchFamily="34" charset="-122"/>
                <a:ea typeface="微软雅黑" panose="020B0503020204020204" pitchFamily="34" charset="-122"/>
              </a:rPr>
              <a:t>认证类过滤器之后首先执行的过滤器，用于实现缓存或者因为性能原因终止执行。由于这类过滤器是在模型绑定之前执行的，他们主要用于处理影响模型绑定所需要的任何事情。</a:t>
            </a:r>
          </a:p>
        </p:txBody>
      </p:sp>
      <p:sp>
        <p:nvSpPr>
          <p:cNvPr id="35" name="矩形 34">
            <a:extLst>
              <a:ext uri="{FF2B5EF4-FFF2-40B4-BE49-F238E27FC236}">
                <a16:creationId xmlns:a16="http://schemas.microsoft.com/office/drawing/2014/main" id="{D596D838-2CAE-4372-BCE1-5B3FA577DC78}"/>
              </a:ext>
            </a:extLst>
          </p:cNvPr>
          <p:cNvSpPr/>
          <p:nvPr/>
        </p:nvSpPr>
        <p:spPr>
          <a:xfrm>
            <a:off x="6120015" y="3360217"/>
            <a:ext cx="6028441" cy="738664"/>
          </a:xfrm>
          <a:prstGeom prst="rect">
            <a:avLst/>
          </a:prstGeom>
        </p:spPr>
        <p:txBody>
          <a:bodyPr wrap="square">
            <a:spAutoFit/>
          </a:bodyPr>
          <a:lstStyle/>
          <a:p>
            <a:pPr>
              <a:buNone/>
            </a:pPr>
            <a:r>
              <a:rPr lang="en-US" altLang="zh-CN" sz="1400" dirty="0">
                <a:latin typeface="微软雅黑" panose="020B0503020204020204" pitchFamily="34" charset="-122"/>
                <a:ea typeface="微软雅黑" panose="020B0503020204020204" pitchFamily="34" charset="-122"/>
              </a:rPr>
              <a:t>Action </a:t>
            </a:r>
            <a:r>
              <a:rPr lang="zh-CN" altLang="en-US" sz="1400" dirty="0">
                <a:latin typeface="微软雅黑" panose="020B0503020204020204" pitchFamily="34" charset="-122"/>
                <a:ea typeface="微软雅黑" panose="020B0503020204020204" pitchFamily="34" charset="-122"/>
              </a:rPr>
              <a:t>过滤器可以在控制器方法执行之前或者之后运行（分别在不同的方法中实现），它们可以用来处理向 </a:t>
            </a:r>
            <a:r>
              <a:rPr lang="en-US" altLang="zh-CN" sz="1400" dirty="0">
                <a:latin typeface="微软雅黑" panose="020B0503020204020204" pitchFamily="34" charset="-122"/>
                <a:ea typeface="微软雅黑" panose="020B0503020204020204" pitchFamily="34" charset="-122"/>
              </a:rPr>
              <a:t>Action </a:t>
            </a:r>
            <a:r>
              <a:rPr lang="zh-CN" altLang="en-US" sz="1400" dirty="0">
                <a:latin typeface="微软雅黑" panose="020B0503020204020204" pitchFamily="34" charset="-122"/>
                <a:ea typeface="微软雅黑" panose="020B0503020204020204" pitchFamily="34" charset="-122"/>
              </a:rPr>
              <a:t>中传入的参数，以及控制器方法返回的结果。</a:t>
            </a:r>
          </a:p>
        </p:txBody>
      </p:sp>
      <p:sp>
        <p:nvSpPr>
          <p:cNvPr id="37" name="矩形 36">
            <a:extLst>
              <a:ext uri="{FF2B5EF4-FFF2-40B4-BE49-F238E27FC236}">
                <a16:creationId xmlns:a16="http://schemas.microsoft.com/office/drawing/2014/main" id="{1CD8A951-AB67-498B-8B51-A18348B81490}"/>
              </a:ext>
            </a:extLst>
          </p:cNvPr>
          <p:cNvSpPr/>
          <p:nvPr/>
        </p:nvSpPr>
        <p:spPr>
          <a:xfrm>
            <a:off x="6163559" y="4191950"/>
            <a:ext cx="6028441" cy="523220"/>
          </a:xfrm>
          <a:prstGeom prst="rect">
            <a:avLst/>
          </a:prstGeom>
        </p:spPr>
        <p:txBody>
          <a:bodyPr wrap="square">
            <a:spAutoFit/>
          </a:bodyPr>
          <a:lstStyle/>
          <a:p>
            <a:pPr>
              <a:buNone/>
            </a:pPr>
            <a:r>
              <a:rPr lang="zh-CN" altLang="en-US" sz="1400" dirty="0">
                <a:latin typeface="微软雅黑" panose="020B0503020204020204" pitchFamily="34" charset="-122"/>
                <a:ea typeface="微软雅黑" panose="020B0503020204020204" pitchFamily="34" charset="-122"/>
              </a:rPr>
              <a:t>异常过滤器主要用于处理针对尚未进行异常处理代码运行时发生异常，没有任何东西传到前端之前，所需要的一些全局性策略。</a:t>
            </a:r>
          </a:p>
        </p:txBody>
      </p:sp>
      <p:sp>
        <p:nvSpPr>
          <p:cNvPr id="38" name="矩形 37">
            <a:extLst>
              <a:ext uri="{FF2B5EF4-FFF2-40B4-BE49-F238E27FC236}">
                <a16:creationId xmlns:a16="http://schemas.microsoft.com/office/drawing/2014/main" id="{B5480984-C042-4892-AC33-46450FB3A0EB}"/>
              </a:ext>
            </a:extLst>
          </p:cNvPr>
          <p:cNvSpPr/>
          <p:nvPr/>
        </p:nvSpPr>
        <p:spPr>
          <a:xfrm>
            <a:off x="6163558" y="4865726"/>
            <a:ext cx="6028441" cy="738664"/>
          </a:xfrm>
          <a:prstGeom prst="rect">
            <a:avLst/>
          </a:prstGeom>
        </p:spPr>
        <p:txBody>
          <a:bodyPr wrap="square">
            <a:spAutoFit/>
          </a:bodyPr>
          <a:lstStyle/>
          <a:p>
            <a:pPr>
              <a:buNone/>
            </a:pPr>
            <a:r>
              <a:rPr lang="en-US" altLang="zh-CN" sz="1400" dirty="0">
                <a:latin typeface="微软雅黑" panose="020B0503020204020204" pitchFamily="34" charset="-122"/>
                <a:ea typeface="微软雅黑" panose="020B0503020204020204" pitchFamily="34" charset="-122"/>
              </a:rPr>
              <a:t>Result </a:t>
            </a:r>
            <a:r>
              <a:rPr lang="zh-CN" altLang="en-US" sz="1400" dirty="0">
                <a:latin typeface="微软雅黑" panose="020B0503020204020204" pitchFamily="34" charset="-122"/>
                <a:ea typeface="微软雅黑" panose="020B0503020204020204" pitchFamily="34" charset="-122"/>
              </a:rPr>
              <a:t>过滤器是单个 </a:t>
            </a:r>
            <a:r>
              <a:rPr lang="en-US" altLang="zh-CN" sz="1400" dirty="0">
                <a:latin typeface="微软雅黑" panose="020B0503020204020204" pitchFamily="34" charset="-122"/>
                <a:ea typeface="微软雅黑" panose="020B0503020204020204" pitchFamily="34" charset="-122"/>
              </a:rPr>
              <a:t>action </a:t>
            </a:r>
            <a:r>
              <a:rPr lang="zh-CN" altLang="en-US" sz="1400" dirty="0">
                <a:latin typeface="微软雅黑" panose="020B0503020204020204" pitchFamily="34" charset="-122"/>
                <a:ea typeface="微软雅黑" panose="020B0503020204020204" pitchFamily="34" charset="-122"/>
              </a:rPr>
              <a:t>的 </a:t>
            </a:r>
            <a:r>
              <a:rPr lang="en-US" altLang="zh-CN" sz="1400" dirty="0">
                <a:latin typeface="微软雅黑" panose="020B0503020204020204" pitchFamily="34" charset="-122"/>
                <a:ea typeface="微软雅黑" panose="020B0503020204020204" pitchFamily="34" charset="-122"/>
              </a:rPr>
              <a:t>action result </a:t>
            </a:r>
            <a:r>
              <a:rPr lang="zh-CN" altLang="en-US" sz="1400" dirty="0">
                <a:latin typeface="微软雅黑" panose="020B0503020204020204" pitchFamily="34" charset="-122"/>
                <a:ea typeface="微软雅黑" panose="020B0503020204020204" pitchFamily="34" charset="-122"/>
              </a:rPr>
              <a:t>完成前或者完成后的执行代码。它只有在</a:t>
            </a:r>
            <a:r>
              <a:rPr lang="en-US" altLang="zh-CN" sz="1400" dirty="0">
                <a:latin typeface="微软雅黑" panose="020B0503020204020204" pitchFamily="34" charset="-122"/>
                <a:ea typeface="微软雅黑" panose="020B0503020204020204" pitchFamily="34" charset="-122"/>
              </a:rPr>
              <a:t>Action </a:t>
            </a:r>
            <a:r>
              <a:rPr lang="zh-CN" altLang="en-US" sz="1400" dirty="0">
                <a:latin typeface="微软雅黑" panose="020B0503020204020204" pitchFamily="34" charset="-122"/>
                <a:ea typeface="微软雅黑" panose="020B0503020204020204" pitchFamily="34" charset="-122"/>
              </a:rPr>
              <a:t>成功运行才能执行的代码，通常用于处理一些围绕视图页面的一些逻辑，或者一些数据格式化处理的操作。</a:t>
            </a:r>
          </a:p>
        </p:txBody>
      </p:sp>
    </p:spTree>
    <p:extLst>
      <p:ext uri="{BB962C8B-B14F-4D97-AF65-F5344CB8AC3E}">
        <p14:creationId xmlns:p14="http://schemas.microsoft.com/office/powerpoint/2010/main" val="34051639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3FF78-5383-48F5-9121-AB2CE583B7B2}"/>
              </a:ext>
            </a:extLst>
          </p:cNvPr>
          <p:cNvSpPr>
            <a:spLocks noGrp="1"/>
          </p:cNvSpPr>
          <p:nvPr>
            <p:ph type="title"/>
          </p:nvPr>
        </p:nvSpPr>
        <p:spPr>
          <a:xfrm>
            <a:off x="0" y="11560"/>
            <a:ext cx="12192000" cy="498003"/>
          </a:xfrm>
        </p:spPr>
        <p:txBody>
          <a:bodyPr/>
          <a:lstStyle/>
          <a:p>
            <a:r>
              <a:rPr lang="en-US" altLang="zh-CN" dirty="0"/>
              <a:t>1.1. </a:t>
            </a:r>
            <a:r>
              <a:rPr lang="zh-CN" altLang="en-US" dirty="0"/>
              <a:t>课程项目方案内容的结构实现说明</a:t>
            </a:r>
          </a:p>
        </p:txBody>
      </p:sp>
      <p:grpSp>
        <p:nvGrpSpPr>
          <p:cNvPr id="3" name="组合 2">
            <a:extLst>
              <a:ext uri="{FF2B5EF4-FFF2-40B4-BE49-F238E27FC236}">
                <a16:creationId xmlns:a16="http://schemas.microsoft.com/office/drawing/2014/main" id="{A3B920E2-17B0-45F9-969F-FE08A62A7406}"/>
              </a:ext>
            </a:extLst>
          </p:cNvPr>
          <p:cNvGrpSpPr/>
          <p:nvPr/>
        </p:nvGrpSpPr>
        <p:grpSpPr>
          <a:xfrm>
            <a:off x="134983" y="629678"/>
            <a:ext cx="11824216" cy="6102958"/>
            <a:chOff x="134983" y="629678"/>
            <a:chExt cx="11824216" cy="6102958"/>
          </a:xfrm>
        </p:grpSpPr>
        <p:sp>
          <p:nvSpPr>
            <p:cNvPr id="4" name="矩形 3">
              <a:extLst>
                <a:ext uri="{FF2B5EF4-FFF2-40B4-BE49-F238E27FC236}">
                  <a16:creationId xmlns:a16="http://schemas.microsoft.com/office/drawing/2014/main" id="{93CBF45D-2326-4C41-9128-717DF7F11E84}"/>
                </a:ext>
              </a:extLst>
            </p:cNvPr>
            <p:cNvSpPr/>
            <p:nvPr/>
          </p:nvSpPr>
          <p:spPr>
            <a:xfrm>
              <a:off x="2491329" y="629678"/>
              <a:ext cx="6009625" cy="1154934"/>
            </a:xfrm>
            <a:prstGeom prst="rect">
              <a:avLst/>
            </a:prstGeom>
            <a:solidFill>
              <a:schemeClr val="tx1">
                <a:lumMod val="9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solidFill>
                    <a:srgbClr val="FF0000"/>
                  </a:solidFill>
                  <a:latin typeface="+mj-ea"/>
                  <a:ea typeface="+mj-ea"/>
                </a:rPr>
                <a:t>业务数据模型</a:t>
              </a:r>
            </a:p>
          </p:txBody>
        </p:sp>
        <p:sp>
          <p:nvSpPr>
            <p:cNvPr id="5" name="矩形 4">
              <a:extLst>
                <a:ext uri="{FF2B5EF4-FFF2-40B4-BE49-F238E27FC236}">
                  <a16:creationId xmlns:a16="http://schemas.microsoft.com/office/drawing/2014/main" id="{098CD644-8DDB-4668-9D01-AC3593051B25}"/>
                </a:ext>
              </a:extLst>
            </p:cNvPr>
            <p:cNvSpPr/>
            <p:nvPr/>
          </p:nvSpPr>
          <p:spPr>
            <a:xfrm>
              <a:off x="465413" y="2108216"/>
              <a:ext cx="5074597" cy="990336"/>
            </a:xfrm>
            <a:prstGeom prst="rect">
              <a:avLst/>
            </a:prstGeom>
            <a:solidFill>
              <a:schemeClr val="tx1">
                <a:lumMod val="9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solidFill>
                    <a:srgbClr val="FF0000"/>
                  </a:solidFill>
                  <a:latin typeface="+mj-ea"/>
                  <a:ea typeface="+mj-ea"/>
                </a:rPr>
                <a:t>数据持久化处理</a:t>
              </a:r>
            </a:p>
          </p:txBody>
        </p:sp>
        <p:sp>
          <p:nvSpPr>
            <p:cNvPr id="6" name="矩形 5">
              <a:extLst>
                <a:ext uri="{FF2B5EF4-FFF2-40B4-BE49-F238E27FC236}">
                  <a16:creationId xmlns:a16="http://schemas.microsoft.com/office/drawing/2014/main" id="{F7C0BCB6-245B-4869-8C1B-D68ED664E578}"/>
                </a:ext>
              </a:extLst>
            </p:cNvPr>
            <p:cNvSpPr/>
            <p:nvPr/>
          </p:nvSpPr>
          <p:spPr>
            <a:xfrm>
              <a:off x="2265697" y="3252587"/>
              <a:ext cx="5383505" cy="881478"/>
            </a:xfrm>
            <a:prstGeom prst="rect">
              <a:avLst/>
            </a:prstGeom>
            <a:solidFill>
              <a:schemeClr val="tx1">
                <a:lumMod val="9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solidFill>
                    <a:srgbClr val="FF0000"/>
                  </a:solidFill>
                  <a:latin typeface="+mj-ea"/>
                  <a:ea typeface="+mj-ea"/>
                </a:rPr>
                <a:t>业务实体视图模型</a:t>
              </a:r>
            </a:p>
          </p:txBody>
        </p:sp>
        <p:sp>
          <p:nvSpPr>
            <p:cNvPr id="7" name="矩形 6">
              <a:extLst>
                <a:ext uri="{FF2B5EF4-FFF2-40B4-BE49-F238E27FC236}">
                  <a16:creationId xmlns:a16="http://schemas.microsoft.com/office/drawing/2014/main" id="{5265F18D-59A3-4A12-BC86-7358FBBE1077}"/>
                </a:ext>
              </a:extLst>
            </p:cNvPr>
            <p:cNvSpPr/>
            <p:nvPr/>
          </p:nvSpPr>
          <p:spPr>
            <a:xfrm>
              <a:off x="1483707" y="4452892"/>
              <a:ext cx="7000681" cy="892182"/>
            </a:xfrm>
            <a:prstGeom prst="rect">
              <a:avLst/>
            </a:prstGeom>
            <a:solidFill>
              <a:schemeClr val="tx1">
                <a:lumMod val="9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solidFill>
                    <a:srgbClr val="FF0000"/>
                  </a:solidFill>
                  <a:latin typeface="+mj-ea"/>
                  <a:ea typeface="+mj-ea"/>
                </a:rPr>
                <a:t>业务数据逻辑处理</a:t>
              </a:r>
            </a:p>
          </p:txBody>
        </p:sp>
        <p:sp>
          <p:nvSpPr>
            <p:cNvPr id="8" name="矩形 7">
              <a:extLst>
                <a:ext uri="{FF2B5EF4-FFF2-40B4-BE49-F238E27FC236}">
                  <a16:creationId xmlns:a16="http://schemas.microsoft.com/office/drawing/2014/main" id="{F3FDCF8B-58E9-4EAB-9919-00143DA1649A}"/>
                </a:ext>
              </a:extLst>
            </p:cNvPr>
            <p:cNvSpPr/>
            <p:nvPr/>
          </p:nvSpPr>
          <p:spPr>
            <a:xfrm>
              <a:off x="1483707" y="5688425"/>
              <a:ext cx="7017247" cy="10442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latin typeface="+mj-ea"/>
                  <a:ea typeface="+mj-ea"/>
                </a:rPr>
                <a:t>前端 </a:t>
              </a:r>
              <a:r>
                <a:rPr lang="en-US" altLang="zh-CN" sz="1600" dirty="0">
                  <a:latin typeface="+mj-ea"/>
                  <a:ea typeface="+mj-ea"/>
                </a:rPr>
                <a:t>UI</a:t>
              </a:r>
              <a:endParaRPr lang="zh-CN" altLang="en-US" sz="1600" dirty="0">
                <a:latin typeface="+mj-ea"/>
                <a:ea typeface="+mj-ea"/>
              </a:endParaRPr>
            </a:p>
          </p:txBody>
        </p:sp>
        <p:cxnSp>
          <p:nvCxnSpPr>
            <p:cNvPr id="9" name="直接箭头连接符 8">
              <a:extLst>
                <a:ext uri="{FF2B5EF4-FFF2-40B4-BE49-F238E27FC236}">
                  <a16:creationId xmlns:a16="http://schemas.microsoft.com/office/drawing/2014/main" id="{A6437E8D-220B-4EB2-ADAA-1969AFB2149A}"/>
                </a:ext>
              </a:extLst>
            </p:cNvPr>
            <p:cNvCxnSpPr>
              <a:cxnSpLocks/>
            </p:cNvCxnSpPr>
            <p:nvPr/>
          </p:nvCxnSpPr>
          <p:spPr>
            <a:xfrm>
              <a:off x="7764385" y="1775457"/>
              <a:ext cx="0" cy="2685114"/>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7F90F01-D355-4FF8-9879-D057C33C3019}"/>
                </a:ext>
              </a:extLst>
            </p:cNvPr>
            <p:cNvCxnSpPr>
              <a:cxnSpLocks/>
            </p:cNvCxnSpPr>
            <p:nvPr/>
          </p:nvCxnSpPr>
          <p:spPr>
            <a:xfrm>
              <a:off x="5789299" y="1794120"/>
              <a:ext cx="0" cy="1458467"/>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C53D99B-D379-4F4C-87DE-EC690CA804BB}"/>
                </a:ext>
              </a:extLst>
            </p:cNvPr>
            <p:cNvCxnSpPr>
              <a:cxnSpLocks/>
              <a:endCxn id="5" idx="0"/>
            </p:cNvCxnSpPr>
            <p:nvPr/>
          </p:nvCxnSpPr>
          <p:spPr>
            <a:xfrm>
              <a:off x="3002712" y="1763045"/>
              <a:ext cx="0" cy="345171"/>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8620786-00D4-42C4-A34B-68F87F2E77A3}"/>
                </a:ext>
              </a:extLst>
            </p:cNvPr>
            <p:cNvCxnSpPr>
              <a:cxnSpLocks/>
            </p:cNvCxnSpPr>
            <p:nvPr/>
          </p:nvCxnSpPr>
          <p:spPr>
            <a:xfrm>
              <a:off x="1650761" y="3098551"/>
              <a:ext cx="0" cy="1380683"/>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3AE387E-A23C-4354-8E94-E56587BC86AB}"/>
                </a:ext>
              </a:extLst>
            </p:cNvPr>
            <p:cNvCxnSpPr>
              <a:cxnSpLocks/>
            </p:cNvCxnSpPr>
            <p:nvPr/>
          </p:nvCxnSpPr>
          <p:spPr>
            <a:xfrm>
              <a:off x="5056569" y="4134064"/>
              <a:ext cx="0" cy="34517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BB95323-B414-40D7-BBE4-F6EB0D4FEBEB}"/>
                </a:ext>
              </a:extLst>
            </p:cNvPr>
            <p:cNvCxnSpPr>
              <a:cxnSpLocks/>
              <a:stCxn id="7" idx="2"/>
              <a:endCxn id="8" idx="0"/>
            </p:cNvCxnSpPr>
            <p:nvPr/>
          </p:nvCxnSpPr>
          <p:spPr>
            <a:xfrm>
              <a:off x="4984048" y="5345074"/>
              <a:ext cx="8283" cy="343351"/>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8496B5E4-26BE-41C3-847F-A1F694AC8B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983" y="1687876"/>
              <a:ext cx="574373" cy="574373"/>
            </a:xfrm>
            <a:prstGeom prst="rect">
              <a:avLst/>
            </a:prstGeom>
          </p:spPr>
        </p:pic>
        <p:sp>
          <p:nvSpPr>
            <p:cNvPr id="16" name="矩形 15">
              <a:extLst>
                <a:ext uri="{FF2B5EF4-FFF2-40B4-BE49-F238E27FC236}">
                  <a16:creationId xmlns:a16="http://schemas.microsoft.com/office/drawing/2014/main" id="{E56EDCEA-0132-4FC2-B7E2-AF4198556545}"/>
                </a:ext>
              </a:extLst>
            </p:cNvPr>
            <p:cNvSpPr/>
            <p:nvPr/>
          </p:nvSpPr>
          <p:spPr>
            <a:xfrm>
              <a:off x="8860095" y="4205145"/>
              <a:ext cx="3099104" cy="1368862"/>
            </a:xfrm>
            <a:prstGeom prst="rect">
              <a:avLst/>
            </a:prstGeom>
            <a:solidFill>
              <a:schemeClr val="tx1">
                <a:lumMod val="8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600" dirty="0">
                  <a:solidFill>
                    <a:srgbClr val="FF0000"/>
                  </a:solidFill>
                  <a:latin typeface="+mj-ea"/>
                  <a:ea typeface="+mj-ea"/>
                </a:rPr>
                <a:t>外部数据访问接口服务</a:t>
              </a:r>
            </a:p>
          </p:txBody>
        </p:sp>
        <p:cxnSp>
          <p:nvCxnSpPr>
            <p:cNvPr id="17" name="直接箭头连接符 16">
              <a:extLst>
                <a:ext uri="{FF2B5EF4-FFF2-40B4-BE49-F238E27FC236}">
                  <a16:creationId xmlns:a16="http://schemas.microsoft.com/office/drawing/2014/main" id="{49C373B2-9361-4021-BE86-ED1868064453}"/>
                </a:ext>
              </a:extLst>
            </p:cNvPr>
            <p:cNvCxnSpPr>
              <a:cxnSpLocks/>
              <a:stCxn id="16" idx="1"/>
              <a:endCxn id="7" idx="3"/>
            </p:cNvCxnSpPr>
            <p:nvPr/>
          </p:nvCxnSpPr>
          <p:spPr>
            <a:xfrm flipH="1">
              <a:off x="8484388" y="4889576"/>
              <a:ext cx="375707" cy="9407"/>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1C514C0-D881-4E0D-BAE8-5B4DE257B2BC}"/>
                </a:ext>
              </a:extLst>
            </p:cNvPr>
            <p:cNvSpPr/>
            <p:nvPr/>
          </p:nvSpPr>
          <p:spPr>
            <a:xfrm>
              <a:off x="3765520" y="1061314"/>
              <a:ext cx="4108817" cy="701731"/>
            </a:xfrm>
            <a:prstGeom prst="rect">
              <a:avLst/>
            </a:prstGeom>
          </p:spPr>
          <p:txBody>
            <a:bodyPr wrap="none">
              <a:spAutoFit/>
            </a:bodyPr>
            <a:lstStyle/>
            <a:p>
              <a:pPr>
                <a:buNone/>
              </a:pPr>
              <a:r>
                <a:rPr lang="en-US" altLang="zh-CN" dirty="0" err="1"/>
                <a:t>EMIS.Entities.Organization</a:t>
              </a:r>
              <a:r>
                <a:rPr lang="en-US" altLang="zh-CN" b="1" dirty="0" err="1"/>
                <a:t>.</a:t>
              </a:r>
              <a:r>
                <a:rPr lang="en-US" altLang="zh-CN" b="1" dirty="0" err="1">
                  <a:solidFill>
                    <a:srgbClr val="00B050"/>
                  </a:solidFill>
                </a:rPr>
                <a:t>Student</a:t>
              </a:r>
              <a:endParaRPr lang="en-US" altLang="zh-CN" b="1" dirty="0">
                <a:solidFill>
                  <a:srgbClr val="00B050"/>
                </a:solidFill>
              </a:endParaRPr>
            </a:p>
            <a:p>
              <a:pPr>
                <a:buNone/>
              </a:pPr>
              <a:r>
                <a:rPr lang="en-US" altLang="zh-CN" dirty="0" err="1"/>
                <a:t>EMIS.UserAndRole</a:t>
              </a:r>
              <a:r>
                <a:rPr lang="en-US" altLang="zh-CN" b="1" dirty="0" err="1"/>
                <a:t>.</a:t>
              </a:r>
              <a:r>
                <a:rPr lang="en-US" altLang="zh-CN" b="1" dirty="0" err="1">
                  <a:solidFill>
                    <a:srgbClr val="00B050"/>
                  </a:solidFill>
                </a:rPr>
                <a:t>ApplicationUser</a:t>
              </a:r>
              <a:endParaRPr lang="zh-CN" altLang="en-US" b="1" dirty="0">
                <a:solidFill>
                  <a:srgbClr val="00B050"/>
                </a:solidFill>
              </a:endParaRPr>
            </a:p>
          </p:txBody>
        </p:sp>
        <p:sp>
          <p:nvSpPr>
            <p:cNvPr id="21" name="矩形 20">
              <a:extLst>
                <a:ext uri="{FF2B5EF4-FFF2-40B4-BE49-F238E27FC236}">
                  <a16:creationId xmlns:a16="http://schemas.microsoft.com/office/drawing/2014/main" id="{76645953-1BA5-48ED-A99E-A85A36BAF9B7}"/>
                </a:ext>
              </a:extLst>
            </p:cNvPr>
            <p:cNvSpPr/>
            <p:nvPr/>
          </p:nvSpPr>
          <p:spPr>
            <a:xfrm>
              <a:off x="508623" y="2416283"/>
              <a:ext cx="5132321" cy="701731"/>
            </a:xfrm>
            <a:prstGeom prst="rect">
              <a:avLst/>
            </a:prstGeom>
          </p:spPr>
          <p:txBody>
            <a:bodyPr wrap="square">
              <a:spAutoFit/>
            </a:bodyPr>
            <a:lstStyle/>
            <a:p>
              <a:pPr>
                <a:buNone/>
              </a:pPr>
              <a:r>
                <a:rPr lang="en-US" altLang="zh-CN" dirty="0" err="1"/>
                <a:t>EMIS.DataAccess.SqlServer</a:t>
              </a:r>
              <a:r>
                <a:rPr lang="en-US" altLang="zh-CN" b="1" dirty="0" err="1"/>
                <a:t>.</a:t>
              </a:r>
              <a:r>
                <a:rPr lang="en-US" altLang="zh-CN" b="1" dirty="0" err="1">
                  <a:solidFill>
                    <a:srgbClr val="00B050"/>
                  </a:solidFill>
                </a:rPr>
                <a:t>EntityDbContext</a:t>
              </a:r>
              <a:endParaRPr lang="en-US" altLang="zh-CN" b="1" dirty="0">
                <a:solidFill>
                  <a:srgbClr val="00B050"/>
                </a:solidFill>
              </a:endParaRPr>
            </a:p>
            <a:p>
              <a:pPr>
                <a:buNone/>
              </a:pPr>
              <a:r>
                <a:rPr lang="en-US" altLang="zh-CN" dirty="0" err="1"/>
                <a:t>EMIS.DataAccess.SqlServer</a:t>
              </a:r>
              <a:r>
                <a:rPr lang="en-US" altLang="zh-CN" b="1" dirty="0" err="1"/>
                <a:t>.</a:t>
              </a:r>
              <a:r>
                <a:rPr lang="en-US" altLang="zh-CN" b="1" dirty="0" err="1">
                  <a:solidFill>
                    <a:srgbClr val="00B050"/>
                  </a:solidFill>
                </a:rPr>
                <a:t>EntityRepository</a:t>
              </a:r>
              <a:endParaRPr lang="zh-CN" altLang="en-US" b="1" dirty="0">
                <a:solidFill>
                  <a:srgbClr val="00B050"/>
                </a:solidFill>
              </a:endParaRPr>
            </a:p>
          </p:txBody>
        </p:sp>
        <p:sp>
          <p:nvSpPr>
            <p:cNvPr id="32" name="矩形 31">
              <a:extLst>
                <a:ext uri="{FF2B5EF4-FFF2-40B4-BE49-F238E27FC236}">
                  <a16:creationId xmlns:a16="http://schemas.microsoft.com/office/drawing/2014/main" id="{B134E7D0-6EC5-4A2F-98D1-61E72221A4B7}"/>
                </a:ext>
              </a:extLst>
            </p:cNvPr>
            <p:cNvSpPr/>
            <p:nvPr/>
          </p:nvSpPr>
          <p:spPr>
            <a:xfrm>
              <a:off x="2203712" y="3518708"/>
              <a:ext cx="5560673" cy="634020"/>
            </a:xfrm>
            <a:prstGeom prst="rect">
              <a:avLst/>
            </a:prstGeom>
          </p:spPr>
          <p:txBody>
            <a:bodyPr wrap="square">
              <a:spAutoFit/>
            </a:bodyPr>
            <a:lstStyle/>
            <a:p>
              <a:pPr>
                <a:buNone/>
              </a:pPr>
              <a:r>
                <a:rPr lang="en-US" altLang="zh-CN" sz="1600" dirty="0" err="1"/>
                <a:t>EMIS.EntityViewModels.Organization.</a:t>
              </a:r>
              <a:r>
                <a:rPr lang="en-US" altLang="zh-CN" sz="1600" b="1" dirty="0" err="1">
                  <a:solidFill>
                    <a:srgbClr val="00B050"/>
                  </a:solidFill>
                </a:rPr>
                <a:t>StudentVM</a:t>
              </a:r>
              <a:endParaRPr lang="en-US" altLang="zh-CN" sz="1600" b="1" dirty="0">
                <a:solidFill>
                  <a:srgbClr val="00B050"/>
                </a:solidFill>
              </a:endParaRPr>
            </a:p>
            <a:p>
              <a:pPr>
                <a:buNone/>
              </a:pPr>
              <a:r>
                <a:rPr lang="en-US" altLang="zh-CN" sz="1600" dirty="0" err="1"/>
                <a:t>EMIS.EntityViewModels.UserAndRole.</a:t>
              </a:r>
              <a:r>
                <a:rPr lang="en-US" altLang="zh-CN" sz="1600" b="1" dirty="0" err="1">
                  <a:solidFill>
                    <a:srgbClr val="00B050"/>
                  </a:solidFill>
                </a:rPr>
                <a:t>ApplicationUserVM</a:t>
              </a:r>
              <a:endParaRPr lang="zh-CN" altLang="en-US" sz="1600" b="1" dirty="0">
                <a:solidFill>
                  <a:srgbClr val="00B050"/>
                </a:solidFill>
              </a:endParaRPr>
            </a:p>
          </p:txBody>
        </p:sp>
        <p:sp>
          <p:nvSpPr>
            <p:cNvPr id="51" name="矩形 50">
              <a:extLst>
                <a:ext uri="{FF2B5EF4-FFF2-40B4-BE49-F238E27FC236}">
                  <a16:creationId xmlns:a16="http://schemas.microsoft.com/office/drawing/2014/main" id="{9E654CDB-0D8B-464A-8EE8-BB90FE68D77C}"/>
                </a:ext>
              </a:extLst>
            </p:cNvPr>
            <p:cNvSpPr/>
            <p:nvPr/>
          </p:nvSpPr>
          <p:spPr>
            <a:xfrm>
              <a:off x="1929904" y="4737396"/>
              <a:ext cx="6253330" cy="634020"/>
            </a:xfrm>
            <a:prstGeom prst="rect">
              <a:avLst/>
            </a:prstGeom>
          </p:spPr>
          <p:txBody>
            <a:bodyPr wrap="square">
              <a:spAutoFit/>
            </a:bodyPr>
            <a:lstStyle/>
            <a:p>
              <a:pPr>
                <a:buNone/>
              </a:pPr>
              <a:r>
                <a:rPr lang="en-US" altLang="zh-CN" sz="1600" dirty="0" err="1"/>
                <a:t>EMIS.Web.Controllers.UserAndRole.</a:t>
              </a:r>
              <a:r>
                <a:rPr lang="en-US" altLang="zh-CN" sz="1600" b="1" dirty="0" err="1">
                  <a:solidFill>
                    <a:srgbClr val="00B050"/>
                  </a:solidFill>
                </a:rPr>
                <a:t>ApplicationUserController</a:t>
              </a:r>
              <a:endParaRPr lang="en-US" altLang="zh-CN" sz="1600" b="1" dirty="0">
                <a:solidFill>
                  <a:srgbClr val="00B050"/>
                </a:solidFill>
              </a:endParaRPr>
            </a:p>
            <a:p>
              <a:pPr>
                <a:buNone/>
              </a:pPr>
              <a:r>
                <a:rPr lang="en-US" altLang="zh-CN" sz="1600" dirty="0" err="1"/>
                <a:t>EMIS.Web.Controllers.Organization.</a:t>
              </a:r>
              <a:r>
                <a:rPr lang="en-US" altLang="zh-CN" sz="1600" b="1" dirty="0" err="1">
                  <a:solidFill>
                    <a:srgbClr val="00B050"/>
                  </a:solidFill>
                </a:rPr>
                <a:t>StudentController</a:t>
              </a:r>
              <a:endParaRPr lang="zh-CN" altLang="en-US" sz="1600" b="1" dirty="0">
                <a:solidFill>
                  <a:srgbClr val="00B050"/>
                </a:solidFill>
              </a:endParaRPr>
            </a:p>
          </p:txBody>
        </p:sp>
        <p:pic>
          <p:nvPicPr>
            <p:cNvPr id="60" name="图片 59">
              <a:extLst>
                <a:ext uri="{FF2B5EF4-FFF2-40B4-BE49-F238E27FC236}">
                  <a16:creationId xmlns:a16="http://schemas.microsoft.com/office/drawing/2014/main" id="{71CDDDCC-E38F-4710-A9B2-3EF26197415D}"/>
                </a:ext>
              </a:extLst>
            </p:cNvPr>
            <p:cNvPicPr>
              <a:picLocks noChangeAspect="1"/>
            </p:cNvPicPr>
            <p:nvPr/>
          </p:nvPicPr>
          <p:blipFill>
            <a:blip r:embed="rId3"/>
            <a:stretch>
              <a:fillRect/>
            </a:stretch>
          </p:blipFill>
          <p:spPr>
            <a:xfrm>
              <a:off x="3180045" y="5786294"/>
              <a:ext cx="1300761" cy="674248"/>
            </a:xfrm>
            <a:prstGeom prst="rect">
              <a:avLst/>
            </a:prstGeom>
          </p:spPr>
        </p:pic>
        <p:pic>
          <p:nvPicPr>
            <p:cNvPr id="61" name="图片 60">
              <a:extLst>
                <a:ext uri="{FF2B5EF4-FFF2-40B4-BE49-F238E27FC236}">
                  <a16:creationId xmlns:a16="http://schemas.microsoft.com/office/drawing/2014/main" id="{467F4F8B-0A18-4167-804F-238A74B6CA38}"/>
                </a:ext>
              </a:extLst>
            </p:cNvPr>
            <p:cNvPicPr>
              <a:picLocks noChangeAspect="1"/>
            </p:cNvPicPr>
            <p:nvPr/>
          </p:nvPicPr>
          <p:blipFill>
            <a:blip r:embed="rId4"/>
            <a:stretch>
              <a:fillRect/>
            </a:stretch>
          </p:blipFill>
          <p:spPr>
            <a:xfrm>
              <a:off x="5474036" y="5766832"/>
              <a:ext cx="1383308" cy="913120"/>
            </a:xfrm>
            <a:prstGeom prst="rect">
              <a:avLst/>
            </a:prstGeom>
          </p:spPr>
        </p:pic>
        <p:sp>
          <p:nvSpPr>
            <p:cNvPr id="62" name="矩形 61">
              <a:extLst>
                <a:ext uri="{FF2B5EF4-FFF2-40B4-BE49-F238E27FC236}">
                  <a16:creationId xmlns:a16="http://schemas.microsoft.com/office/drawing/2014/main" id="{EF6BCC0A-222B-4268-9D26-22CD6DB3227A}"/>
                </a:ext>
              </a:extLst>
            </p:cNvPr>
            <p:cNvSpPr/>
            <p:nvPr/>
          </p:nvSpPr>
          <p:spPr>
            <a:xfrm>
              <a:off x="9299892" y="4593419"/>
              <a:ext cx="2238640" cy="923330"/>
            </a:xfrm>
            <a:prstGeom prst="rect">
              <a:avLst/>
            </a:prstGeom>
          </p:spPr>
          <p:txBody>
            <a:bodyPr wrap="square">
              <a:spAutoFit/>
            </a:bodyPr>
            <a:lstStyle/>
            <a:p>
              <a:pPr>
                <a:buNone/>
              </a:pPr>
              <a:r>
                <a:rPr lang="en-US" altLang="zh-CN" dirty="0" err="1"/>
                <a:t>EMIS.WebAPI.Controllers.Organization.</a:t>
              </a:r>
              <a:r>
                <a:rPr lang="en-US" altLang="zh-CN" b="1" dirty="0" err="1">
                  <a:solidFill>
                    <a:srgbClr val="00B050"/>
                  </a:solidFill>
                </a:rPr>
                <a:t>StudentController</a:t>
              </a:r>
              <a:endParaRPr lang="zh-CN" altLang="en-US" b="1" dirty="0">
                <a:solidFill>
                  <a:srgbClr val="00B050"/>
                </a:solidFill>
              </a:endParaRPr>
            </a:p>
          </p:txBody>
        </p:sp>
      </p:grpSp>
    </p:spTree>
    <p:extLst>
      <p:ext uri="{BB962C8B-B14F-4D97-AF65-F5344CB8AC3E}">
        <p14:creationId xmlns:p14="http://schemas.microsoft.com/office/powerpoint/2010/main" val="14841900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9B3A7-0D67-4E09-B6C0-B0112A92D5CA}"/>
              </a:ext>
            </a:extLst>
          </p:cNvPr>
          <p:cNvSpPr>
            <a:spLocks noGrp="1"/>
          </p:cNvSpPr>
          <p:nvPr>
            <p:ph type="title"/>
          </p:nvPr>
        </p:nvSpPr>
        <p:spPr/>
        <p:txBody>
          <a:bodyPr/>
          <a:lstStyle/>
          <a:p>
            <a:r>
              <a:rPr lang="en-US" altLang="zh-CN" dirty="0"/>
              <a:t>4.1.1. </a:t>
            </a:r>
            <a:r>
              <a:rPr lang="zh-CN" altLang="en-US" dirty="0"/>
              <a:t>基本的 </a:t>
            </a:r>
            <a:r>
              <a:rPr lang="en-US" altLang="zh-CN" dirty="0"/>
              <a:t>Action</a:t>
            </a:r>
            <a:r>
              <a:rPr lang="zh-CN" altLang="en-US" dirty="0"/>
              <a:t> </a:t>
            </a:r>
            <a:r>
              <a:rPr lang="en-US" altLang="zh-CN" dirty="0"/>
              <a:t>Filter</a:t>
            </a:r>
            <a:endParaRPr lang="zh-CN" altLang="en-US" dirty="0"/>
          </a:p>
        </p:txBody>
      </p:sp>
      <p:pic>
        <p:nvPicPr>
          <p:cNvPr id="3" name="图片 2">
            <a:extLst>
              <a:ext uri="{FF2B5EF4-FFF2-40B4-BE49-F238E27FC236}">
                <a16:creationId xmlns:a16="http://schemas.microsoft.com/office/drawing/2014/main" id="{417378D2-61CB-4DD5-A578-41F1C425CCCD}"/>
              </a:ext>
            </a:extLst>
          </p:cNvPr>
          <p:cNvPicPr>
            <a:picLocks noChangeAspect="1"/>
          </p:cNvPicPr>
          <p:nvPr/>
        </p:nvPicPr>
        <p:blipFill>
          <a:blip r:embed="rId2"/>
          <a:stretch>
            <a:fillRect/>
          </a:stretch>
        </p:blipFill>
        <p:spPr>
          <a:xfrm>
            <a:off x="1023466" y="854967"/>
            <a:ext cx="9595548" cy="5927108"/>
          </a:xfrm>
          <a:prstGeom prst="rect">
            <a:avLst/>
          </a:prstGeom>
        </p:spPr>
      </p:pic>
    </p:spTree>
    <p:extLst>
      <p:ext uri="{BB962C8B-B14F-4D97-AF65-F5344CB8AC3E}">
        <p14:creationId xmlns:p14="http://schemas.microsoft.com/office/powerpoint/2010/main" val="6466241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084AF-1536-44F4-9602-713BC21157F5}"/>
              </a:ext>
            </a:extLst>
          </p:cNvPr>
          <p:cNvSpPr>
            <a:spLocks noGrp="1"/>
          </p:cNvSpPr>
          <p:nvPr>
            <p:ph type="title"/>
          </p:nvPr>
        </p:nvSpPr>
        <p:spPr/>
        <p:txBody>
          <a:bodyPr/>
          <a:lstStyle/>
          <a:p>
            <a:r>
              <a:rPr lang="en-US" altLang="zh-CN" dirty="0"/>
              <a:t>4.1.2. </a:t>
            </a:r>
            <a:r>
              <a:rPr lang="zh-CN" altLang="en-US" dirty="0"/>
              <a:t>异步 </a:t>
            </a:r>
            <a:r>
              <a:rPr lang="en-US" altLang="zh-CN" dirty="0"/>
              <a:t>Action </a:t>
            </a:r>
            <a:r>
              <a:rPr lang="zh-CN" altLang="en-US" dirty="0"/>
              <a:t>的 </a:t>
            </a:r>
            <a:r>
              <a:rPr lang="en-US" altLang="zh-CN" dirty="0"/>
              <a:t>Filter</a:t>
            </a:r>
            <a:endParaRPr lang="zh-CN" altLang="en-US" dirty="0"/>
          </a:p>
        </p:txBody>
      </p:sp>
      <p:pic>
        <p:nvPicPr>
          <p:cNvPr id="3" name="图片 2">
            <a:extLst>
              <a:ext uri="{FF2B5EF4-FFF2-40B4-BE49-F238E27FC236}">
                <a16:creationId xmlns:a16="http://schemas.microsoft.com/office/drawing/2014/main" id="{C25E0AC5-C733-47FA-9DBE-6A96C7B66974}"/>
              </a:ext>
            </a:extLst>
          </p:cNvPr>
          <p:cNvPicPr>
            <a:picLocks noChangeAspect="1"/>
          </p:cNvPicPr>
          <p:nvPr/>
        </p:nvPicPr>
        <p:blipFill>
          <a:blip r:embed="rId2"/>
          <a:stretch>
            <a:fillRect/>
          </a:stretch>
        </p:blipFill>
        <p:spPr>
          <a:xfrm>
            <a:off x="729343" y="1102317"/>
            <a:ext cx="10961914" cy="3782406"/>
          </a:xfrm>
          <a:prstGeom prst="rect">
            <a:avLst/>
          </a:prstGeom>
        </p:spPr>
      </p:pic>
    </p:spTree>
    <p:extLst>
      <p:ext uri="{BB962C8B-B14F-4D97-AF65-F5344CB8AC3E}">
        <p14:creationId xmlns:p14="http://schemas.microsoft.com/office/powerpoint/2010/main" val="2032042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7C59B-0534-4DE9-BF80-6437B4155377}"/>
              </a:ext>
            </a:extLst>
          </p:cNvPr>
          <p:cNvSpPr>
            <a:spLocks noGrp="1"/>
          </p:cNvSpPr>
          <p:nvPr>
            <p:ph type="title"/>
          </p:nvPr>
        </p:nvSpPr>
        <p:spPr/>
        <p:txBody>
          <a:bodyPr/>
          <a:lstStyle/>
          <a:p>
            <a:r>
              <a:rPr lang="en-US" altLang="zh-CN" dirty="0"/>
              <a:t>4.2. </a:t>
            </a:r>
            <a:r>
              <a:rPr lang="zh-CN" altLang="en-US" dirty="0"/>
              <a:t>一些内建的过滤器的使用</a:t>
            </a:r>
          </a:p>
        </p:txBody>
      </p:sp>
      <p:pic>
        <p:nvPicPr>
          <p:cNvPr id="3" name="图片 2">
            <a:extLst>
              <a:ext uri="{FF2B5EF4-FFF2-40B4-BE49-F238E27FC236}">
                <a16:creationId xmlns:a16="http://schemas.microsoft.com/office/drawing/2014/main" id="{FCDCF675-C2F1-486F-9908-96E78A309F5A}"/>
              </a:ext>
            </a:extLst>
          </p:cNvPr>
          <p:cNvPicPr>
            <a:picLocks noChangeAspect="1"/>
          </p:cNvPicPr>
          <p:nvPr/>
        </p:nvPicPr>
        <p:blipFill>
          <a:blip r:embed="rId2"/>
          <a:stretch>
            <a:fillRect/>
          </a:stretch>
        </p:blipFill>
        <p:spPr>
          <a:xfrm>
            <a:off x="743593" y="843643"/>
            <a:ext cx="10704813" cy="5360220"/>
          </a:xfrm>
          <a:prstGeom prst="rect">
            <a:avLst/>
          </a:prstGeom>
        </p:spPr>
      </p:pic>
    </p:spTree>
    <p:extLst>
      <p:ext uri="{BB962C8B-B14F-4D97-AF65-F5344CB8AC3E}">
        <p14:creationId xmlns:p14="http://schemas.microsoft.com/office/powerpoint/2010/main" val="8308497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75A4D-A096-4E89-A9B3-198A52AB8852}"/>
              </a:ext>
            </a:extLst>
          </p:cNvPr>
          <p:cNvSpPr>
            <a:spLocks noGrp="1"/>
          </p:cNvSpPr>
          <p:nvPr>
            <p:ph type="title"/>
          </p:nvPr>
        </p:nvSpPr>
        <p:spPr/>
        <p:txBody>
          <a:bodyPr/>
          <a:lstStyle/>
          <a:p>
            <a:r>
              <a:rPr lang="en-US" altLang="zh-CN" dirty="0"/>
              <a:t>4.2.1. </a:t>
            </a:r>
            <a:r>
              <a:rPr lang="zh-CN" altLang="en-US" dirty="0"/>
              <a:t>在控制器中使用</a:t>
            </a:r>
          </a:p>
        </p:txBody>
      </p:sp>
      <p:pic>
        <p:nvPicPr>
          <p:cNvPr id="3" name="图片 2">
            <a:extLst>
              <a:ext uri="{FF2B5EF4-FFF2-40B4-BE49-F238E27FC236}">
                <a16:creationId xmlns:a16="http://schemas.microsoft.com/office/drawing/2014/main" id="{A7CA6419-8D38-405A-BC33-D86026D75AC9}"/>
              </a:ext>
            </a:extLst>
          </p:cNvPr>
          <p:cNvPicPr>
            <a:picLocks noChangeAspect="1"/>
          </p:cNvPicPr>
          <p:nvPr/>
        </p:nvPicPr>
        <p:blipFill>
          <a:blip r:embed="rId2"/>
          <a:stretch>
            <a:fillRect/>
          </a:stretch>
        </p:blipFill>
        <p:spPr>
          <a:xfrm>
            <a:off x="718457" y="683298"/>
            <a:ext cx="10755086" cy="6044073"/>
          </a:xfrm>
          <a:prstGeom prst="rect">
            <a:avLst/>
          </a:prstGeom>
        </p:spPr>
      </p:pic>
      <p:sp>
        <p:nvSpPr>
          <p:cNvPr id="4" name="矩形 3">
            <a:extLst>
              <a:ext uri="{FF2B5EF4-FFF2-40B4-BE49-F238E27FC236}">
                <a16:creationId xmlns:a16="http://schemas.microsoft.com/office/drawing/2014/main" id="{971A4B0D-FC93-4B70-9E6C-0703C2EAA3B2}"/>
              </a:ext>
            </a:extLst>
          </p:cNvPr>
          <p:cNvSpPr/>
          <p:nvPr/>
        </p:nvSpPr>
        <p:spPr>
          <a:xfrm>
            <a:off x="2171700" y="3292928"/>
            <a:ext cx="4250871" cy="12790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72340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85219-D8AC-4841-A622-221CFEBD62CA}"/>
              </a:ext>
            </a:extLst>
          </p:cNvPr>
          <p:cNvSpPr>
            <a:spLocks noGrp="1"/>
          </p:cNvSpPr>
          <p:nvPr>
            <p:ph type="title"/>
          </p:nvPr>
        </p:nvSpPr>
        <p:spPr/>
        <p:txBody>
          <a:bodyPr/>
          <a:lstStyle/>
          <a:p>
            <a:r>
              <a:rPr lang="en-US" altLang="zh-CN" dirty="0"/>
              <a:t>4.2.2. </a:t>
            </a:r>
            <a:r>
              <a:rPr lang="zh-CN" altLang="en-US" dirty="0"/>
              <a:t>执行结果例子</a:t>
            </a:r>
          </a:p>
        </p:txBody>
      </p:sp>
      <p:pic>
        <p:nvPicPr>
          <p:cNvPr id="3" name="图片 2">
            <a:extLst>
              <a:ext uri="{FF2B5EF4-FFF2-40B4-BE49-F238E27FC236}">
                <a16:creationId xmlns:a16="http://schemas.microsoft.com/office/drawing/2014/main" id="{803B0D38-B6C0-4F58-906A-BDE4E8A0590D}"/>
              </a:ext>
            </a:extLst>
          </p:cNvPr>
          <p:cNvPicPr>
            <a:picLocks noChangeAspect="1"/>
          </p:cNvPicPr>
          <p:nvPr/>
        </p:nvPicPr>
        <p:blipFill>
          <a:blip r:embed="rId2"/>
          <a:stretch>
            <a:fillRect/>
          </a:stretch>
        </p:blipFill>
        <p:spPr>
          <a:xfrm>
            <a:off x="485942" y="604157"/>
            <a:ext cx="11295781" cy="5687785"/>
          </a:xfrm>
          <a:prstGeom prst="rect">
            <a:avLst/>
          </a:prstGeom>
        </p:spPr>
      </p:pic>
      <p:sp>
        <p:nvSpPr>
          <p:cNvPr id="4" name="矩形 3">
            <a:extLst>
              <a:ext uri="{FF2B5EF4-FFF2-40B4-BE49-F238E27FC236}">
                <a16:creationId xmlns:a16="http://schemas.microsoft.com/office/drawing/2014/main" id="{399E07A0-37C6-42D6-AA7F-ACA1DF89753A}"/>
              </a:ext>
            </a:extLst>
          </p:cNvPr>
          <p:cNvSpPr/>
          <p:nvPr/>
        </p:nvSpPr>
        <p:spPr>
          <a:xfrm>
            <a:off x="8017329" y="5361214"/>
            <a:ext cx="3565071" cy="468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2707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3E76E-8DAC-42A3-833D-BBCBF5F7D55F}"/>
              </a:ext>
            </a:extLst>
          </p:cNvPr>
          <p:cNvSpPr>
            <a:spLocks noGrp="1"/>
          </p:cNvSpPr>
          <p:nvPr>
            <p:ph type="title"/>
          </p:nvPr>
        </p:nvSpPr>
        <p:spPr/>
        <p:txBody>
          <a:bodyPr/>
          <a:lstStyle/>
          <a:p>
            <a:r>
              <a:rPr lang="en-US" altLang="zh-CN" dirty="0"/>
              <a:t>5. </a:t>
            </a:r>
            <a:r>
              <a:rPr lang="en-US" altLang="zh-CN" dirty="0" err="1"/>
              <a:t>HtmlHelper</a:t>
            </a:r>
            <a:r>
              <a:rPr lang="en-US" altLang="zh-CN" dirty="0"/>
              <a:t> </a:t>
            </a:r>
            <a:r>
              <a:rPr lang="zh-CN" altLang="en-US" dirty="0"/>
              <a:t>的扩展</a:t>
            </a:r>
          </a:p>
        </p:txBody>
      </p:sp>
      <p:pic>
        <p:nvPicPr>
          <p:cNvPr id="5" name="图片 4">
            <a:extLst>
              <a:ext uri="{FF2B5EF4-FFF2-40B4-BE49-F238E27FC236}">
                <a16:creationId xmlns:a16="http://schemas.microsoft.com/office/drawing/2014/main" id="{8FC036FB-B3AE-4B9F-A263-4A2BD34322BD}"/>
              </a:ext>
            </a:extLst>
          </p:cNvPr>
          <p:cNvPicPr>
            <a:picLocks noChangeAspect="1"/>
          </p:cNvPicPr>
          <p:nvPr/>
        </p:nvPicPr>
        <p:blipFill>
          <a:blip r:embed="rId2"/>
          <a:stretch>
            <a:fillRect/>
          </a:stretch>
        </p:blipFill>
        <p:spPr>
          <a:xfrm>
            <a:off x="494620" y="617764"/>
            <a:ext cx="7375752" cy="2632743"/>
          </a:xfrm>
          <a:prstGeom prst="rect">
            <a:avLst/>
          </a:prstGeom>
        </p:spPr>
      </p:pic>
      <p:pic>
        <p:nvPicPr>
          <p:cNvPr id="6" name="图片 5">
            <a:extLst>
              <a:ext uri="{FF2B5EF4-FFF2-40B4-BE49-F238E27FC236}">
                <a16:creationId xmlns:a16="http://schemas.microsoft.com/office/drawing/2014/main" id="{47216C11-A5A6-4B3E-99E1-D4A0DD0BC5C5}"/>
              </a:ext>
            </a:extLst>
          </p:cNvPr>
          <p:cNvPicPr>
            <a:picLocks noChangeAspect="1"/>
          </p:cNvPicPr>
          <p:nvPr/>
        </p:nvPicPr>
        <p:blipFill>
          <a:blip r:embed="rId3"/>
          <a:stretch>
            <a:fillRect/>
          </a:stretch>
        </p:blipFill>
        <p:spPr>
          <a:xfrm>
            <a:off x="4673373" y="2784701"/>
            <a:ext cx="7210425" cy="3781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89274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7A3AA-CB46-4CEB-B4BB-FDD04367B062}"/>
              </a:ext>
            </a:extLst>
          </p:cNvPr>
          <p:cNvSpPr>
            <a:spLocks noGrp="1"/>
          </p:cNvSpPr>
          <p:nvPr>
            <p:ph type="title"/>
          </p:nvPr>
        </p:nvSpPr>
        <p:spPr/>
        <p:txBody>
          <a:bodyPr/>
          <a:lstStyle/>
          <a:p>
            <a:r>
              <a:rPr lang="en-US" altLang="zh-CN" dirty="0"/>
              <a:t>5.1. </a:t>
            </a:r>
            <a:r>
              <a:rPr lang="en-US" altLang="zh-CN" dirty="0" err="1"/>
              <a:t>HtmlHelper</a:t>
            </a:r>
            <a:r>
              <a:rPr lang="en-US" altLang="zh-CN" dirty="0"/>
              <a:t> </a:t>
            </a:r>
            <a:r>
              <a:rPr lang="zh-CN" altLang="en-US" dirty="0"/>
              <a:t>的具体实现样例</a:t>
            </a:r>
          </a:p>
        </p:txBody>
      </p:sp>
      <p:pic>
        <p:nvPicPr>
          <p:cNvPr id="3" name="图片 2">
            <a:extLst>
              <a:ext uri="{FF2B5EF4-FFF2-40B4-BE49-F238E27FC236}">
                <a16:creationId xmlns:a16="http://schemas.microsoft.com/office/drawing/2014/main" id="{04B5ED11-30BB-4930-9F0E-7F3471F6DFDF}"/>
              </a:ext>
            </a:extLst>
          </p:cNvPr>
          <p:cNvPicPr>
            <a:picLocks noChangeAspect="1"/>
          </p:cNvPicPr>
          <p:nvPr/>
        </p:nvPicPr>
        <p:blipFill>
          <a:blip r:embed="rId2"/>
          <a:stretch>
            <a:fillRect/>
          </a:stretch>
        </p:blipFill>
        <p:spPr>
          <a:xfrm>
            <a:off x="854530" y="567067"/>
            <a:ext cx="9873342" cy="6116655"/>
          </a:xfrm>
          <a:prstGeom prst="rect">
            <a:avLst/>
          </a:prstGeom>
        </p:spPr>
      </p:pic>
      <p:sp>
        <p:nvSpPr>
          <p:cNvPr id="4" name="矩形 3">
            <a:extLst>
              <a:ext uri="{FF2B5EF4-FFF2-40B4-BE49-F238E27FC236}">
                <a16:creationId xmlns:a16="http://schemas.microsoft.com/office/drawing/2014/main" id="{FD042B13-8AFC-4E25-945E-86723980F0D0}"/>
              </a:ext>
            </a:extLst>
          </p:cNvPr>
          <p:cNvSpPr/>
          <p:nvPr/>
        </p:nvSpPr>
        <p:spPr>
          <a:xfrm>
            <a:off x="4844143" y="1006929"/>
            <a:ext cx="4800600" cy="4898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11654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WebBrowser">
            <a:extLst>
              <a:ext uri="{FF2B5EF4-FFF2-40B4-BE49-F238E27FC236}">
                <a16:creationId xmlns:a16="http://schemas.microsoft.com/office/drawing/2014/main" id="{ECA4EEC8-6A52-4FA8-96BD-CADA2DE6BE24}"/>
              </a:ext>
            </a:extLst>
          </p:cNvPr>
          <p:cNvGrpSpPr/>
          <p:nvPr>
            <p:custDataLst>
              <p:custData r:id="rId1"/>
            </p:custDataLst>
          </p:nvPr>
        </p:nvGrpSpPr>
        <p:grpSpPr>
          <a:xfrm>
            <a:off x="637953" y="827261"/>
            <a:ext cx="8103494" cy="5644424"/>
            <a:chOff x="0" y="-2526"/>
            <a:chExt cx="9144000" cy="6860526"/>
          </a:xfrm>
        </p:grpSpPr>
        <p:sp>
          <p:nvSpPr>
            <p:cNvPr id="4" name="Background">
              <a:extLst>
                <a:ext uri="{FF2B5EF4-FFF2-40B4-BE49-F238E27FC236}">
                  <a16:creationId xmlns:a16="http://schemas.microsoft.com/office/drawing/2014/main" id="{08ECBB46-0528-4DEB-95B5-A802EC8A4017}"/>
                </a:ext>
              </a:extLst>
            </p:cNvPr>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5" name="WindowTitle">
              <a:extLst>
                <a:ext uri="{FF2B5EF4-FFF2-40B4-BE49-F238E27FC236}">
                  <a16:creationId xmlns:a16="http://schemas.microsoft.com/office/drawing/2014/main" id="{C49BA5AA-308A-4983-A7A5-82794C4678AF}"/>
                </a:ext>
              </a:extLst>
            </p:cNvPr>
            <p:cNvSpPr txBox="1"/>
            <p:nvPr/>
          </p:nvSpPr>
          <p:spPr>
            <a:xfrm>
              <a:off x="22515" y="-2526"/>
              <a:ext cx="2105471" cy="280565"/>
            </a:xfrm>
            <a:prstGeom prst="rect">
              <a:avLst/>
            </a:prstGeom>
            <a:noFill/>
          </p:spPr>
          <p:txBody>
            <a:bodyPr wrap="none" lIns="91440" tIns="18288" rIns="91440" bIns="27432" rtlCol="0" anchor="ctr" anchorCtr="0">
              <a:spAutoFit/>
            </a:bodyPr>
            <a:lstStyle/>
            <a:p>
              <a:pPr>
                <a:buNone/>
              </a:pPr>
              <a:r>
                <a:rPr lang="zh-CN" altLang="en-US" sz="1200" dirty="0">
                  <a:solidFill>
                    <a:schemeClr val="tx1"/>
                  </a:solidFill>
                  <a:latin typeface="+mj-ea"/>
                  <a:ea typeface="+mj-ea"/>
                  <a:cs typeface="Segoe UI" pitchFamily="34" charset="0"/>
                </a:rPr>
                <a:t>学校考试管理信息系统</a:t>
              </a:r>
              <a:endParaRPr lang="en-US" sz="1200" dirty="0">
                <a:solidFill>
                  <a:schemeClr val="tx1"/>
                </a:solidFill>
                <a:latin typeface="+mj-ea"/>
                <a:ea typeface="+mj-ea"/>
                <a:cs typeface="Segoe UI" pitchFamily="34" charset="0"/>
              </a:endParaRPr>
            </a:p>
          </p:txBody>
        </p:sp>
        <p:grpSp>
          <p:nvGrpSpPr>
            <p:cNvPr id="6" name="Group 4">
              <a:extLst>
                <a:ext uri="{FF2B5EF4-FFF2-40B4-BE49-F238E27FC236}">
                  <a16:creationId xmlns:a16="http://schemas.microsoft.com/office/drawing/2014/main" id="{CA619C90-27CC-4F22-9CDD-F658D02CB74B}"/>
                </a:ext>
              </a:extLst>
            </p:cNvPr>
            <p:cNvGrpSpPr/>
            <p:nvPr/>
          </p:nvGrpSpPr>
          <p:grpSpPr>
            <a:xfrm>
              <a:off x="81598" y="286385"/>
              <a:ext cx="320040" cy="316520"/>
              <a:chOff x="72073" y="221749"/>
              <a:chExt cx="320040" cy="316520"/>
            </a:xfrm>
          </p:grpSpPr>
          <p:sp>
            <p:nvSpPr>
              <p:cNvPr id="30" name="Oval 28">
                <a:extLst>
                  <a:ext uri="{FF2B5EF4-FFF2-40B4-BE49-F238E27FC236}">
                    <a16:creationId xmlns:a16="http://schemas.microsoft.com/office/drawing/2014/main" id="{82BBA3CC-5333-482F-A191-B59EFE39EF7B}"/>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2F0F7649-498B-4A44-B98C-69236246EE91}"/>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7" name="Group 5">
              <a:extLst>
                <a:ext uri="{FF2B5EF4-FFF2-40B4-BE49-F238E27FC236}">
                  <a16:creationId xmlns:a16="http://schemas.microsoft.com/office/drawing/2014/main" id="{9B3A573A-061C-408A-A21E-E13D4ABF77DB}"/>
                </a:ext>
              </a:extLst>
            </p:cNvPr>
            <p:cNvGrpSpPr/>
            <p:nvPr/>
          </p:nvGrpSpPr>
          <p:grpSpPr>
            <a:xfrm>
              <a:off x="453671" y="286384"/>
              <a:ext cx="320040" cy="316520"/>
              <a:chOff x="444146" y="221748"/>
              <a:chExt cx="320040" cy="316520"/>
            </a:xfrm>
          </p:grpSpPr>
          <p:sp>
            <p:nvSpPr>
              <p:cNvPr id="28" name="Oval 26">
                <a:extLst>
                  <a:ext uri="{FF2B5EF4-FFF2-40B4-BE49-F238E27FC236}">
                    <a16:creationId xmlns:a16="http://schemas.microsoft.com/office/drawing/2014/main" id="{286CA2D6-FD33-4AE9-A34D-85F4A55D7770}"/>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0506B87E-5142-4D55-8E87-1437AF2CD7FD}"/>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Minimize - Maximize - Close">
              <a:extLst>
                <a:ext uri="{FF2B5EF4-FFF2-40B4-BE49-F238E27FC236}">
                  <a16:creationId xmlns:a16="http://schemas.microsoft.com/office/drawing/2014/main" id="{FDE01163-FD17-4009-8B1B-79F4475008C6}"/>
                </a:ext>
              </a:extLst>
            </p:cNvPr>
            <p:cNvGrpSpPr/>
            <p:nvPr/>
          </p:nvGrpSpPr>
          <p:grpSpPr>
            <a:xfrm>
              <a:off x="8632311" y="92599"/>
              <a:ext cx="384527" cy="78032"/>
              <a:chOff x="9347642" y="131588"/>
              <a:chExt cx="384527" cy="78032"/>
            </a:xfrm>
          </p:grpSpPr>
          <p:cxnSp>
            <p:nvCxnSpPr>
              <p:cNvPr id="23" name="Line">
                <a:extLst>
                  <a:ext uri="{FF2B5EF4-FFF2-40B4-BE49-F238E27FC236}">
                    <a16:creationId xmlns:a16="http://schemas.microsoft.com/office/drawing/2014/main" id="{076241BA-5BB5-4393-86A1-B9B47EE4379F}"/>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2D63CF-3E58-458C-9282-2DC92042BE0E}"/>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3440B2F6-2BB7-4441-838C-B6405548FD72}"/>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160E341F-6811-46F2-B678-94C2DC4FA86C}"/>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755E60AD-697A-4B66-A939-E4B7A23CBE3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9" name="WebPageBody">
              <a:extLst>
                <a:ext uri="{FF2B5EF4-FFF2-40B4-BE49-F238E27FC236}">
                  <a16:creationId xmlns:a16="http://schemas.microsoft.com/office/drawing/2014/main" id="{88A6A902-BD7E-4C67-9E4E-788F6E666653}"/>
                </a:ext>
              </a:extLst>
            </p:cNvPr>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0" name="Group 8">
              <a:extLst>
                <a:ext uri="{FF2B5EF4-FFF2-40B4-BE49-F238E27FC236}">
                  <a16:creationId xmlns:a16="http://schemas.microsoft.com/office/drawing/2014/main" id="{55568501-10A1-4713-ADAD-7A3D00E60371}"/>
                </a:ext>
              </a:extLst>
            </p:cNvPr>
            <p:cNvGrpSpPr/>
            <p:nvPr/>
          </p:nvGrpSpPr>
          <p:grpSpPr>
            <a:xfrm>
              <a:off x="83863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7240238A-6FC8-4F15-99D2-BAD7D6B33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60434842-0998-497D-82A6-8F5F108419C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8A2B61CA-D21A-4636-BF79-C2FFE75360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9">
              <a:extLst>
                <a:ext uri="{FF2B5EF4-FFF2-40B4-BE49-F238E27FC236}">
                  <a16:creationId xmlns:a16="http://schemas.microsoft.com/office/drawing/2014/main" id="{FC338724-BC5E-42D6-BC13-657AC9AAE813}"/>
                </a:ext>
              </a:extLst>
            </p:cNvPr>
            <p:cNvGrpSpPr/>
            <p:nvPr/>
          </p:nvGrpSpPr>
          <p:grpSpPr>
            <a:xfrm>
              <a:off x="923925" y="340846"/>
              <a:ext cx="7142930" cy="228600"/>
              <a:chOff x="923925" y="340846"/>
              <a:chExt cx="7142930" cy="228600"/>
            </a:xfrm>
          </p:grpSpPr>
          <p:sp>
            <p:nvSpPr>
              <p:cNvPr id="12" name="UrlBar">
                <a:extLst>
                  <a:ext uri="{FF2B5EF4-FFF2-40B4-BE49-F238E27FC236}">
                    <a16:creationId xmlns:a16="http://schemas.microsoft.com/office/drawing/2014/main" id="{8007BACA-CB6F-4423-B3B9-EF376123EB73}"/>
                  </a:ext>
                </a:extLst>
              </p:cNvP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buNone/>
                </a:pPr>
                <a:r>
                  <a:rPr lang="en-US" sz="1200" kern="0" dirty="0">
                    <a:solidFill>
                      <a:prstClr val="black">
                        <a:lumMod val="75000"/>
                        <a:lumOff val="25000"/>
                      </a:prstClr>
                    </a:solidFill>
                    <a:latin typeface="Segoe UI"/>
                  </a:rPr>
                  <a:t>http://www.url.com</a:t>
                </a:r>
              </a:p>
            </p:txBody>
          </p:sp>
          <p:grpSp>
            <p:nvGrpSpPr>
              <p:cNvPr id="13" name="Group 11">
                <a:extLst>
                  <a:ext uri="{FF2B5EF4-FFF2-40B4-BE49-F238E27FC236}">
                    <a16:creationId xmlns:a16="http://schemas.microsoft.com/office/drawing/2014/main" id="{CC268F25-22F6-438C-B1D7-59EF756A527C}"/>
                  </a:ext>
                </a:extLst>
              </p:cNvPr>
              <p:cNvGrpSpPr/>
              <p:nvPr/>
            </p:nvGrpSpPr>
            <p:grpSpPr>
              <a:xfrm>
                <a:off x="726035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884A8E4B-BF61-4A48-9D57-169EE1E072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81F44F2A-1256-48B5-AC6F-749E1F114D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84B583E3-FF82-469B-BE1D-547DF26E51B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C0541A4D-61AC-44D3-B757-87946A8D7FE1}"/>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6DFEBE9A-CA7A-4D87-96FD-ACED5803382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E76FCFA7-91A5-40AA-BDD1-524AF2BE7D3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2" name="标题 1">
            <a:extLst>
              <a:ext uri="{FF2B5EF4-FFF2-40B4-BE49-F238E27FC236}">
                <a16:creationId xmlns:a16="http://schemas.microsoft.com/office/drawing/2014/main" id="{F57BB23A-84DC-44FC-9E0B-F011D4F2A13F}"/>
              </a:ext>
            </a:extLst>
          </p:cNvPr>
          <p:cNvSpPr>
            <a:spLocks noGrp="1"/>
          </p:cNvSpPr>
          <p:nvPr>
            <p:ph type="title"/>
          </p:nvPr>
        </p:nvSpPr>
        <p:spPr>
          <a:xfrm>
            <a:off x="0" y="11560"/>
            <a:ext cx="12192000" cy="498003"/>
          </a:xfrm>
        </p:spPr>
        <p:txBody>
          <a:bodyPr/>
          <a:lstStyle/>
          <a:p>
            <a:r>
              <a:rPr lang="en-US" altLang="zh-CN" dirty="0"/>
              <a:t>2. </a:t>
            </a:r>
            <a:r>
              <a:rPr lang="zh-CN" altLang="en-US" dirty="0"/>
              <a:t>从前端的 </a:t>
            </a:r>
            <a:r>
              <a:rPr lang="en-US" altLang="zh-CN" dirty="0"/>
              <a:t>UI </a:t>
            </a:r>
            <a:r>
              <a:rPr lang="zh-CN" altLang="en-US" dirty="0"/>
              <a:t>实现开始初步的需求</a:t>
            </a:r>
          </a:p>
        </p:txBody>
      </p:sp>
      <p:sp>
        <p:nvSpPr>
          <p:cNvPr id="33" name="矩形 32">
            <a:extLst>
              <a:ext uri="{FF2B5EF4-FFF2-40B4-BE49-F238E27FC236}">
                <a16:creationId xmlns:a16="http://schemas.microsoft.com/office/drawing/2014/main" id="{5A31F37B-999F-4072-9659-3F6B72AC88C2}"/>
              </a:ext>
            </a:extLst>
          </p:cNvPr>
          <p:cNvSpPr/>
          <p:nvPr/>
        </p:nvSpPr>
        <p:spPr>
          <a:xfrm>
            <a:off x="704750" y="1392610"/>
            <a:ext cx="7969168" cy="468942"/>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None/>
            </a:pPr>
            <a:r>
              <a:rPr lang="zh-CN" altLang="en-US" sz="1400" dirty="0">
                <a:latin typeface="+mj-ea"/>
                <a:ea typeface="+mj-ea"/>
              </a:rPr>
              <a:t>   系统配置管理 系统用户管理 基础数据管理  用户    </a:t>
            </a:r>
          </a:p>
        </p:txBody>
      </p:sp>
      <p:sp>
        <p:nvSpPr>
          <p:cNvPr id="34" name="矩形 33">
            <a:extLst>
              <a:ext uri="{FF2B5EF4-FFF2-40B4-BE49-F238E27FC236}">
                <a16:creationId xmlns:a16="http://schemas.microsoft.com/office/drawing/2014/main" id="{BF39A20D-D780-4CA3-B47C-76D145CA7750}"/>
              </a:ext>
            </a:extLst>
          </p:cNvPr>
          <p:cNvSpPr/>
          <p:nvPr/>
        </p:nvSpPr>
        <p:spPr>
          <a:xfrm>
            <a:off x="710266" y="1861116"/>
            <a:ext cx="1543836" cy="4523325"/>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sz="1400" dirty="0">
              <a:solidFill>
                <a:schemeClr val="accent3">
                  <a:lumMod val="50000"/>
                </a:schemeClr>
              </a:solidFill>
              <a:latin typeface="+mj-ea"/>
              <a:ea typeface="+mj-ea"/>
            </a:endParaRPr>
          </a:p>
        </p:txBody>
      </p:sp>
      <p:sp>
        <p:nvSpPr>
          <p:cNvPr id="41" name="矩形 40">
            <a:extLst>
              <a:ext uri="{FF2B5EF4-FFF2-40B4-BE49-F238E27FC236}">
                <a16:creationId xmlns:a16="http://schemas.microsoft.com/office/drawing/2014/main" id="{ABE4D6AF-702E-4759-AC7C-A0E55431953B}"/>
              </a:ext>
            </a:extLst>
          </p:cNvPr>
          <p:cNvSpPr/>
          <p:nvPr/>
        </p:nvSpPr>
        <p:spPr>
          <a:xfrm>
            <a:off x="4510586" y="1392610"/>
            <a:ext cx="6741913" cy="468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None/>
            </a:pPr>
            <a:r>
              <a:rPr lang="zh-CN" altLang="en-US" sz="1600" dirty="0">
                <a:solidFill>
                  <a:srgbClr val="FF0000"/>
                </a:solidFill>
                <a:latin typeface="+mj-ea"/>
                <a:ea typeface="+mj-ea"/>
              </a:rPr>
              <a:t>根据用户组授权呈现条目</a:t>
            </a:r>
          </a:p>
        </p:txBody>
      </p:sp>
      <p:grpSp>
        <p:nvGrpSpPr>
          <p:cNvPr id="49" name="组合 48">
            <a:extLst>
              <a:ext uri="{FF2B5EF4-FFF2-40B4-BE49-F238E27FC236}">
                <a16:creationId xmlns:a16="http://schemas.microsoft.com/office/drawing/2014/main" id="{AE54573C-49E9-4CE4-80DC-202877329362}"/>
              </a:ext>
            </a:extLst>
          </p:cNvPr>
          <p:cNvGrpSpPr/>
          <p:nvPr/>
        </p:nvGrpSpPr>
        <p:grpSpPr>
          <a:xfrm>
            <a:off x="787232" y="1481595"/>
            <a:ext cx="6365943" cy="3370184"/>
            <a:chOff x="800074" y="1481595"/>
            <a:chExt cx="6353101" cy="3370184"/>
          </a:xfrm>
        </p:grpSpPr>
        <p:grpSp>
          <p:nvGrpSpPr>
            <p:cNvPr id="47" name="组合 46">
              <a:extLst>
                <a:ext uri="{FF2B5EF4-FFF2-40B4-BE49-F238E27FC236}">
                  <a16:creationId xmlns:a16="http://schemas.microsoft.com/office/drawing/2014/main" id="{9E29090A-A4D2-4FDD-8296-6F622B466D8E}"/>
                </a:ext>
              </a:extLst>
            </p:cNvPr>
            <p:cNvGrpSpPr/>
            <p:nvPr/>
          </p:nvGrpSpPr>
          <p:grpSpPr>
            <a:xfrm>
              <a:off x="800074" y="1481595"/>
              <a:ext cx="4747740" cy="3370184"/>
              <a:chOff x="800074" y="1481595"/>
              <a:chExt cx="4747740" cy="3370184"/>
            </a:xfrm>
          </p:grpSpPr>
          <p:grpSp>
            <p:nvGrpSpPr>
              <p:cNvPr id="37" name="组合 36">
                <a:extLst>
                  <a:ext uri="{FF2B5EF4-FFF2-40B4-BE49-F238E27FC236}">
                    <a16:creationId xmlns:a16="http://schemas.microsoft.com/office/drawing/2014/main" id="{51E6D705-1E87-4B35-894D-AF7E27E425F4}"/>
                  </a:ext>
                </a:extLst>
              </p:cNvPr>
              <p:cNvGrpSpPr/>
              <p:nvPr/>
            </p:nvGrpSpPr>
            <p:grpSpPr>
              <a:xfrm>
                <a:off x="852139" y="2035061"/>
                <a:ext cx="1260090" cy="1328098"/>
                <a:chOff x="9492018" y="1756297"/>
                <a:chExt cx="1260090" cy="1328098"/>
              </a:xfrm>
            </p:grpSpPr>
            <p:sp>
              <p:nvSpPr>
                <p:cNvPr id="35" name="矩形 34">
                  <a:extLst>
                    <a:ext uri="{FF2B5EF4-FFF2-40B4-BE49-F238E27FC236}">
                      <a16:creationId xmlns:a16="http://schemas.microsoft.com/office/drawing/2014/main" id="{6E933498-0C40-42B5-BF53-0D7414CBEE25}"/>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36" name="矩形 35">
                  <a:extLst>
                    <a:ext uri="{FF2B5EF4-FFF2-40B4-BE49-F238E27FC236}">
                      <a16:creationId xmlns:a16="http://schemas.microsoft.com/office/drawing/2014/main" id="{4D76F97D-D06C-4031-B8A8-931EBDFD59B7}"/>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grpSp>
            <p:nvGrpSpPr>
              <p:cNvPr id="38" name="组合 37">
                <a:extLst>
                  <a:ext uri="{FF2B5EF4-FFF2-40B4-BE49-F238E27FC236}">
                    <a16:creationId xmlns:a16="http://schemas.microsoft.com/office/drawing/2014/main" id="{CED7E702-8184-4044-9A89-D443C0CA0B59}"/>
                  </a:ext>
                </a:extLst>
              </p:cNvPr>
              <p:cNvGrpSpPr/>
              <p:nvPr/>
            </p:nvGrpSpPr>
            <p:grpSpPr>
              <a:xfrm>
                <a:off x="852653" y="3447839"/>
                <a:ext cx="1260090" cy="1328098"/>
                <a:chOff x="9492018" y="1756297"/>
                <a:chExt cx="1260090" cy="1328098"/>
              </a:xfrm>
            </p:grpSpPr>
            <p:sp>
              <p:nvSpPr>
                <p:cNvPr id="39" name="矩形 38">
                  <a:extLst>
                    <a:ext uri="{FF2B5EF4-FFF2-40B4-BE49-F238E27FC236}">
                      <a16:creationId xmlns:a16="http://schemas.microsoft.com/office/drawing/2014/main" id="{C6819345-7092-4DEF-9A7C-BCC6997ACB1A}"/>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40" name="矩形 39">
                  <a:extLst>
                    <a:ext uri="{FF2B5EF4-FFF2-40B4-BE49-F238E27FC236}">
                      <a16:creationId xmlns:a16="http://schemas.microsoft.com/office/drawing/2014/main" id="{87C5CFEC-BE89-4C43-A610-66FBB2858863}"/>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sp>
            <p:nvSpPr>
              <p:cNvPr id="42" name="椭圆 41">
                <a:extLst>
                  <a:ext uri="{FF2B5EF4-FFF2-40B4-BE49-F238E27FC236}">
                    <a16:creationId xmlns:a16="http://schemas.microsoft.com/office/drawing/2014/main" id="{19676F0B-35E0-4E37-A289-3FAD8B873968}"/>
                  </a:ext>
                </a:extLst>
              </p:cNvPr>
              <p:cNvSpPr/>
              <p:nvPr/>
            </p:nvSpPr>
            <p:spPr>
              <a:xfrm>
                <a:off x="5268035" y="1481595"/>
                <a:ext cx="279779" cy="279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1A8A92D-88C6-4392-8371-7C9BDA316572}"/>
                  </a:ext>
                </a:extLst>
              </p:cNvPr>
              <p:cNvSpPr/>
              <p:nvPr/>
            </p:nvSpPr>
            <p:spPr>
              <a:xfrm>
                <a:off x="800074" y="1928790"/>
                <a:ext cx="1383942" cy="29229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连接符: 肘形 44">
                <a:extLst>
                  <a:ext uri="{FF2B5EF4-FFF2-40B4-BE49-F238E27FC236}">
                    <a16:creationId xmlns:a16="http://schemas.microsoft.com/office/drawing/2014/main" id="{9A77B9EA-097C-4BF4-A695-36177C581681}"/>
                  </a:ext>
                </a:extLst>
              </p:cNvPr>
              <p:cNvCxnSpPr>
                <a:cxnSpLocks/>
                <a:endCxn id="43" idx="3"/>
              </p:cNvCxnSpPr>
              <p:nvPr/>
            </p:nvCxnSpPr>
            <p:spPr>
              <a:xfrm rot="10800000" flipV="1">
                <a:off x="2184016" y="1764849"/>
                <a:ext cx="3234147" cy="1625436"/>
              </a:xfrm>
              <a:prstGeom prst="bentConnector3">
                <a:avLst>
                  <a:gd name="adj1" fmla="val 295"/>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F4C6E5A1-DDB6-489B-8B41-D53234F6B346}"/>
                </a:ext>
              </a:extLst>
            </p:cNvPr>
            <p:cNvSpPr txBox="1"/>
            <p:nvPr/>
          </p:nvSpPr>
          <p:spPr>
            <a:xfrm>
              <a:off x="5352682" y="2377250"/>
              <a:ext cx="180049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单击主菜单条目</a:t>
              </a:r>
            </a:p>
          </p:txBody>
        </p:sp>
      </p:grpSp>
      <p:grpSp>
        <p:nvGrpSpPr>
          <p:cNvPr id="55" name="组合 54">
            <a:extLst>
              <a:ext uri="{FF2B5EF4-FFF2-40B4-BE49-F238E27FC236}">
                <a16:creationId xmlns:a16="http://schemas.microsoft.com/office/drawing/2014/main" id="{B3876990-488E-4E27-89A6-50A2380C9D9F}"/>
              </a:ext>
            </a:extLst>
          </p:cNvPr>
          <p:cNvGrpSpPr/>
          <p:nvPr/>
        </p:nvGrpSpPr>
        <p:grpSpPr>
          <a:xfrm>
            <a:off x="1590849" y="2330399"/>
            <a:ext cx="6846577" cy="3584759"/>
            <a:chOff x="1590849" y="2330399"/>
            <a:chExt cx="6846577" cy="3584759"/>
          </a:xfrm>
        </p:grpSpPr>
        <p:pic>
          <p:nvPicPr>
            <p:cNvPr id="54" name="图片 53">
              <a:extLst>
                <a:ext uri="{FF2B5EF4-FFF2-40B4-BE49-F238E27FC236}">
                  <a16:creationId xmlns:a16="http://schemas.microsoft.com/office/drawing/2014/main" id="{A1C50EE0-A33E-494F-B30F-55B09BFCB8E9}"/>
                </a:ext>
              </a:extLst>
            </p:cNvPr>
            <p:cNvPicPr>
              <a:picLocks noChangeAspect="1"/>
            </p:cNvPicPr>
            <p:nvPr/>
          </p:nvPicPr>
          <p:blipFill>
            <a:blip r:embed="rId9"/>
            <a:stretch>
              <a:fillRect/>
            </a:stretch>
          </p:blipFill>
          <p:spPr>
            <a:xfrm>
              <a:off x="2523793" y="2330399"/>
              <a:ext cx="5913633" cy="3584759"/>
            </a:xfrm>
            <a:prstGeom prst="rect">
              <a:avLst/>
            </a:prstGeom>
          </p:spPr>
        </p:pic>
        <p:sp>
          <p:nvSpPr>
            <p:cNvPr id="51" name="椭圆 50">
              <a:extLst>
                <a:ext uri="{FF2B5EF4-FFF2-40B4-BE49-F238E27FC236}">
                  <a16:creationId xmlns:a16="http://schemas.microsoft.com/office/drawing/2014/main" id="{608F8043-79E5-4731-903B-60B6FF160DC0}"/>
                </a:ext>
              </a:extLst>
            </p:cNvPr>
            <p:cNvSpPr/>
            <p:nvPr/>
          </p:nvSpPr>
          <p:spPr>
            <a:xfrm>
              <a:off x="1590849" y="4368065"/>
              <a:ext cx="184245" cy="18829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7FFFB27-7FF9-416C-B941-37E5E78AF6B8}"/>
                </a:ext>
              </a:extLst>
            </p:cNvPr>
            <p:cNvCxnSpPr/>
            <p:nvPr/>
          </p:nvCxnSpPr>
          <p:spPr>
            <a:xfrm>
              <a:off x="1787857" y="4462212"/>
              <a:ext cx="1995984"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753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4268A-5465-4725-A04C-B7D97599F465}"/>
              </a:ext>
            </a:extLst>
          </p:cNvPr>
          <p:cNvSpPr>
            <a:spLocks noGrp="1"/>
          </p:cNvSpPr>
          <p:nvPr>
            <p:ph type="title"/>
          </p:nvPr>
        </p:nvSpPr>
        <p:spPr/>
        <p:txBody>
          <a:bodyPr/>
          <a:lstStyle/>
          <a:p>
            <a:r>
              <a:rPr lang="en-US" altLang="zh-CN" dirty="0"/>
              <a:t>2.1. </a:t>
            </a:r>
            <a:r>
              <a:rPr lang="zh-CN" altLang="en-US" dirty="0"/>
              <a:t>系统操作的定义管理</a:t>
            </a:r>
          </a:p>
        </p:txBody>
      </p:sp>
      <p:grpSp>
        <p:nvGrpSpPr>
          <p:cNvPr id="3" name="WebBrowser">
            <a:extLst>
              <a:ext uri="{FF2B5EF4-FFF2-40B4-BE49-F238E27FC236}">
                <a16:creationId xmlns:a16="http://schemas.microsoft.com/office/drawing/2014/main" id="{AE2F4F48-4F43-43BA-8B52-A9F76A75E1DF}"/>
              </a:ext>
            </a:extLst>
          </p:cNvPr>
          <p:cNvGrpSpPr/>
          <p:nvPr>
            <p:custDataLst>
              <p:custData r:id="rId1"/>
            </p:custDataLst>
          </p:nvPr>
        </p:nvGrpSpPr>
        <p:grpSpPr>
          <a:xfrm>
            <a:off x="3391911" y="886428"/>
            <a:ext cx="8103494" cy="5644424"/>
            <a:chOff x="0" y="-2526"/>
            <a:chExt cx="9144000" cy="6860526"/>
          </a:xfrm>
        </p:grpSpPr>
        <p:sp>
          <p:nvSpPr>
            <p:cNvPr id="4" name="Background">
              <a:extLst>
                <a:ext uri="{FF2B5EF4-FFF2-40B4-BE49-F238E27FC236}">
                  <a16:creationId xmlns:a16="http://schemas.microsoft.com/office/drawing/2014/main" id="{725C41A3-8A02-40BF-82F6-D98C6F91D525}"/>
                </a:ext>
              </a:extLst>
            </p:cNvPr>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5" name="WindowTitle">
              <a:extLst>
                <a:ext uri="{FF2B5EF4-FFF2-40B4-BE49-F238E27FC236}">
                  <a16:creationId xmlns:a16="http://schemas.microsoft.com/office/drawing/2014/main" id="{A5DBCBB7-AB16-4F24-AFE6-C9E90B03D5F6}"/>
                </a:ext>
              </a:extLst>
            </p:cNvPr>
            <p:cNvSpPr txBox="1"/>
            <p:nvPr/>
          </p:nvSpPr>
          <p:spPr>
            <a:xfrm>
              <a:off x="22515" y="-2526"/>
              <a:ext cx="2105471" cy="280565"/>
            </a:xfrm>
            <a:prstGeom prst="rect">
              <a:avLst/>
            </a:prstGeom>
            <a:noFill/>
          </p:spPr>
          <p:txBody>
            <a:bodyPr wrap="none" lIns="91440" tIns="18288" rIns="91440" bIns="27432" rtlCol="0" anchor="ctr" anchorCtr="0">
              <a:spAutoFit/>
            </a:bodyPr>
            <a:lstStyle/>
            <a:p>
              <a:pPr>
                <a:buNone/>
              </a:pPr>
              <a:r>
                <a:rPr lang="zh-CN" altLang="en-US" sz="1200" dirty="0">
                  <a:solidFill>
                    <a:schemeClr val="tx1"/>
                  </a:solidFill>
                  <a:latin typeface="+mj-ea"/>
                  <a:ea typeface="+mj-ea"/>
                  <a:cs typeface="Segoe UI" pitchFamily="34" charset="0"/>
                </a:rPr>
                <a:t>学校考试管理信息系统</a:t>
              </a:r>
              <a:endParaRPr lang="en-US" sz="1200" dirty="0">
                <a:solidFill>
                  <a:schemeClr val="tx1"/>
                </a:solidFill>
                <a:latin typeface="+mj-ea"/>
                <a:ea typeface="+mj-ea"/>
                <a:cs typeface="Segoe UI" pitchFamily="34" charset="0"/>
              </a:endParaRPr>
            </a:p>
          </p:txBody>
        </p:sp>
        <p:grpSp>
          <p:nvGrpSpPr>
            <p:cNvPr id="6" name="Group 4">
              <a:extLst>
                <a:ext uri="{FF2B5EF4-FFF2-40B4-BE49-F238E27FC236}">
                  <a16:creationId xmlns:a16="http://schemas.microsoft.com/office/drawing/2014/main" id="{C6B958B6-2326-4D75-A2CA-8189A0B9B127}"/>
                </a:ext>
              </a:extLst>
            </p:cNvPr>
            <p:cNvGrpSpPr/>
            <p:nvPr/>
          </p:nvGrpSpPr>
          <p:grpSpPr>
            <a:xfrm>
              <a:off x="81598" y="286385"/>
              <a:ext cx="320040" cy="316520"/>
              <a:chOff x="72073" y="221749"/>
              <a:chExt cx="320040" cy="316520"/>
            </a:xfrm>
          </p:grpSpPr>
          <p:sp>
            <p:nvSpPr>
              <p:cNvPr id="30" name="Oval 28">
                <a:extLst>
                  <a:ext uri="{FF2B5EF4-FFF2-40B4-BE49-F238E27FC236}">
                    <a16:creationId xmlns:a16="http://schemas.microsoft.com/office/drawing/2014/main" id="{50674B78-A2B9-4A2E-ACA8-8FFE8697ED76}"/>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5A62BEB2-A9D2-45A5-BA51-FF62D5F05F95}"/>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7" name="Group 5">
              <a:extLst>
                <a:ext uri="{FF2B5EF4-FFF2-40B4-BE49-F238E27FC236}">
                  <a16:creationId xmlns:a16="http://schemas.microsoft.com/office/drawing/2014/main" id="{C6F1AF69-40FA-487C-A71B-DB7A21DC9AB1}"/>
                </a:ext>
              </a:extLst>
            </p:cNvPr>
            <p:cNvGrpSpPr/>
            <p:nvPr/>
          </p:nvGrpSpPr>
          <p:grpSpPr>
            <a:xfrm>
              <a:off x="453671" y="286384"/>
              <a:ext cx="320040" cy="316520"/>
              <a:chOff x="444146" y="221748"/>
              <a:chExt cx="320040" cy="316520"/>
            </a:xfrm>
          </p:grpSpPr>
          <p:sp>
            <p:nvSpPr>
              <p:cNvPr id="28" name="Oval 26">
                <a:extLst>
                  <a:ext uri="{FF2B5EF4-FFF2-40B4-BE49-F238E27FC236}">
                    <a16:creationId xmlns:a16="http://schemas.microsoft.com/office/drawing/2014/main" id="{8B058E18-0C6D-4BF5-86BA-51C46631950E}"/>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94F38955-CC55-4520-9C3C-26F0DCE45820}"/>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Minimize - Maximize - Close">
              <a:extLst>
                <a:ext uri="{FF2B5EF4-FFF2-40B4-BE49-F238E27FC236}">
                  <a16:creationId xmlns:a16="http://schemas.microsoft.com/office/drawing/2014/main" id="{EF5651BB-1C5D-4852-AA7A-A3C4F6C12802}"/>
                </a:ext>
              </a:extLst>
            </p:cNvPr>
            <p:cNvGrpSpPr/>
            <p:nvPr/>
          </p:nvGrpSpPr>
          <p:grpSpPr>
            <a:xfrm>
              <a:off x="8632311" y="92599"/>
              <a:ext cx="384527" cy="78032"/>
              <a:chOff x="9347642" y="131588"/>
              <a:chExt cx="384527" cy="78032"/>
            </a:xfrm>
          </p:grpSpPr>
          <p:cxnSp>
            <p:nvCxnSpPr>
              <p:cNvPr id="23" name="Line">
                <a:extLst>
                  <a:ext uri="{FF2B5EF4-FFF2-40B4-BE49-F238E27FC236}">
                    <a16:creationId xmlns:a16="http://schemas.microsoft.com/office/drawing/2014/main" id="{2163DB27-E3A3-484B-A5FA-610836A939EF}"/>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1BFADACC-F84B-4961-ABD8-C8A3FCC0CAB1}"/>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FFFA6949-084C-4928-9C5B-B8CF8AFC788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963075DB-9D74-48AA-81AD-2F84907991B4}"/>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C2FE9C82-A487-40C8-8EEF-E99549BFEABD}"/>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9" name="WebPageBody">
              <a:extLst>
                <a:ext uri="{FF2B5EF4-FFF2-40B4-BE49-F238E27FC236}">
                  <a16:creationId xmlns:a16="http://schemas.microsoft.com/office/drawing/2014/main" id="{C91CA570-015A-4226-ACDA-88440DD0981B}"/>
                </a:ext>
              </a:extLst>
            </p:cNvPr>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0" name="Group 8">
              <a:extLst>
                <a:ext uri="{FF2B5EF4-FFF2-40B4-BE49-F238E27FC236}">
                  <a16:creationId xmlns:a16="http://schemas.microsoft.com/office/drawing/2014/main" id="{7DE3B154-4FAC-45D1-99E1-90E4A6C0FB5D}"/>
                </a:ext>
              </a:extLst>
            </p:cNvPr>
            <p:cNvGrpSpPr/>
            <p:nvPr/>
          </p:nvGrpSpPr>
          <p:grpSpPr>
            <a:xfrm>
              <a:off x="83863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8B5D1EDB-F3F0-44A9-B193-BA0435BA79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C8A709EA-0598-418A-B5C0-E6C4F85C0E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3491F042-5544-4925-9D17-BB264E9BA5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9">
              <a:extLst>
                <a:ext uri="{FF2B5EF4-FFF2-40B4-BE49-F238E27FC236}">
                  <a16:creationId xmlns:a16="http://schemas.microsoft.com/office/drawing/2014/main" id="{0AFF7DE5-6521-4067-AACB-28779E5B6669}"/>
                </a:ext>
              </a:extLst>
            </p:cNvPr>
            <p:cNvGrpSpPr/>
            <p:nvPr/>
          </p:nvGrpSpPr>
          <p:grpSpPr>
            <a:xfrm>
              <a:off x="923925" y="340846"/>
              <a:ext cx="7142930" cy="228600"/>
              <a:chOff x="923925" y="340846"/>
              <a:chExt cx="7142930" cy="228600"/>
            </a:xfrm>
          </p:grpSpPr>
          <p:sp>
            <p:nvSpPr>
              <p:cNvPr id="12" name="UrlBar">
                <a:extLst>
                  <a:ext uri="{FF2B5EF4-FFF2-40B4-BE49-F238E27FC236}">
                    <a16:creationId xmlns:a16="http://schemas.microsoft.com/office/drawing/2014/main" id="{1C326108-A1E9-40BA-ABB2-D098E335589E}"/>
                  </a:ext>
                </a:extLst>
              </p:cNvP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buNone/>
                </a:pPr>
                <a:r>
                  <a:rPr lang="en-US" sz="1200" kern="0" dirty="0">
                    <a:solidFill>
                      <a:prstClr val="black">
                        <a:lumMod val="75000"/>
                        <a:lumOff val="25000"/>
                      </a:prstClr>
                    </a:solidFill>
                    <a:latin typeface="Segoe UI"/>
                  </a:rPr>
                  <a:t>http://www.url.com</a:t>
                </a:r>
              </a:p>
            </p:txBody>
          </p:sp>
          <p:grpSp>
            <p:nvGrpSpPr>
              <p:cNvPr id="13" name="Group 11">
                <a:extLst>
                  <a:ext uri="{FF2B5EF4-FFF2-40B4-BE49-F238E27FC236}">
                    <a16:creationId xmlns:a16="http://schemas.microsoft.com/office/drawing/2014/main" id="{E507F817-F609-46F0-83B4-93ED7C39E647}"/>
                  </a:ext>
                </a:extLst>
              </p:cNvPr>
              <p:cNvGrpSpPr/>
              <p:nvPr/>
            </p:nvGrpSpPr>
            <p:grpSpPr>
              <a:xfrm>
                <a:off x="726035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CDE9827-D144-41BB-8A2F-5443CCD0AF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1916E275-0690-4F86-8EC4-30DC8EBCD5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2884F27F-74D6-433D-861B-A031B040463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B7DEDEDB-60C8-4A34-9C31-153B184BD2D6}"/>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4BD671CA-658C-42AB-AA3A-30F6E8BF4A9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49540705-D7E1-4171-8862-38738376C398}"/>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32" name="矩形 31">
            <a:extLst>
              <a:ext uri="{FF2B5EF4-FFF2-40B4-BE49-F238E27FC236}">
                <a16:creationId xmlns:a16="http://schemas.microsoft.com/office/drawing/2014/main" id="{F60AC83D-9743-47EC-A165-B1058F4FBE37}"/>
              </a:ext>
            </a:extLst>
          </p:cNvPr>
          <p:cNvSpPr/>
          <p:nvPr/>
        </p:nvSpPr>
        <p:spPr>
          <a:xfrm>
            <a:off x="3458708" y="1451777"/>
            <a:ext cx="7969168" cy="468942"/>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None/>
            </a:pPr>
            <a:r>
              <a:rPr lang="zh-CN" altLang="en-US" sz="1400" dirty="0">
                <a:latin typeface="+mj-ea"/>
                <a:ea typeface="+mj-ea"/>
              </a:rPr>
              <a:t>   系统配置管理 系统用户管理 基础数据管理  用户    </a:t>
            </a:r>
          </a:p>
        </p:txBody>
      </p:sp>
      <p:sp>
        <p:nvSpPr>
          <p:cNvPr id="33" name="矩形 32">
            <a:extLst>
              <a:ext uri="{FF2B5EF4-FFF2-40B4-BE49-F238E27FC236}">
                <a16:creationId xmlns:a16="http://schemas.microsoft.com/office/drawing/2014/main" id="{3E8F2799-4EC5-4923-B801-40FC05488E20}"/>
              </a:ext>
            </a:extLst>
          </p:cNvPr>
          <p:cNvSpPr/>
          <p:nvPr/>
        </p:nvSpPr>
        <p:spPr>
          <a:xfrm>
            <a:off x="3464224" y="1920283"/>
            <a:ext cx="1543836" cy="4523325"/>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endParaRPr lang="zh-CN" altLang="en-US" sz="1400" dirty="0">
              <a:solidFill>
                <a:schemeClr val="accent3">
                  <a:lumMod val="50000"/>
                </a:schemeClr>
              </a:solidFill>
              <a:latin typeface="+mj-ea"/>
              <a:ea typeface="+mj-ea"/>
            </a:endParaRPr>
          </a:p>
        </p:txBody>
      </p:sp>
      <p:grpSp>
        <p:nvGrpSpPr>
          <p:cNvPr id="34" name="组合 33">
            <a:extLst>
              <a:ext uri="{FF2B5EF4-FFF2-40B4-BE49-F238E27FC236}">
                <a16:creationId xmlns:a16="http://schemas.microsoft.com/office/drawing/2014/main" id="{3BA2AA0C-244D-4365-A5BA-79148E8B3AED}"/>
              </a:ext>
            </a:extLst>
          </p:cNvPr>
          <p:cNvGrpSpPr/>
          <p:nvPr/>
        </p:nvGrpSpPr>
        <p:grpSpPr>
          <a:xfrm>
            <a:off x="3593360" y="2094228"/>
            <a:ext cx="6313773" cy="2740876"/>
            <a:chOff x="852139" y="2035061"/>
            <a:chExt cx="6301036" cy="2740876"/>
          </a:xfrm>
        </p:grpSpPr>
        <p:grpSp>
          <p:nvGrpSpPr>
            <p:cNvPr id="35" name="组合 34">
              <a:extLst>
                <a:ext uri="{FF2B5EF4-FFF2-40B4-BE49-F238E27FC236}">
                  <a16:creationId xmlns:a16="http://schemas.microsoft.com/office/drawing/2014/main" id="{9B13C047-E547-416B-87D9-6C9CBA473281}"/>
                </a:ext>
              </a:extLst>
            </p:cNvPr>
            <p:cNvGrpSpPr/>
            <p:nvPr/>
          </p:nvGrpSpPr>
          <p:grpSpPr>
            <a:xfrm>
              <a:off x="852139" y="2035061"/>
              <a:ext cx="1260604" cy="2740876"/>
              <a:chOff x="852139" y="2035061"/>
              <a:chExt cx="1260604" cy="2740876"/>
            </a:xfrm>
          </p:grpSpPr>
          <p:grpSp>
            <p:nvGrpSpPr>
              <p:cNvPr id="37" name="组合 36">
                <a:extLst>
                  <a:ext uri="{FF2B5EF4-FFF2-40B4-BE49-F238E27FC236}">
                    <a16:creationId xmlns:a16="http://schemas.microsoft.com/office/drawing/2014/main" id="{55E41334-4F39-4954-BAEA-F6873986F996}"/>
                  </a:ext>
                </a:extLst>
              </p:cNvPr>
              <p:cNvGrpSpPr/>
              <p:nvPr/>
            </p:nvGrpSpPr>
            <p:grpSpPr>
              <a:xfrm>
                <a:off x="852139" y="2035061"/>
                <a:ext cx="1260090" cy="1328098"/>
                <a:chOff x="9492018" y="1756297"/>
                <a:chExt cx="1260090" cy="1328098"/>
              </a:xfrm>
            </p:grpSpPr>
            <p:sp>
              <p:nvSpPr>
                <p:cNvPr id="44" name="矩形 43">
                  <a:extLst>
                    <a:ext uri="{FF2B5EF4-FFF2-40B4-BE49-F238E27FC236}">
                      <a16:creationId xmlns:a16="http://schemas.microsoft.com/office/drawing/2014/main" id="{31915AE5-61AC-4728-B966-CA31B54C2809}"/>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45" name="矩形 44">
                  <a:extLst>
                    <a:ext uri="{FF2B5EF4-FFF2-40B4-BE49-F238E27FC236}">
                      <a16:creationId xmlns:a16="http://schemas.microsoft.com/office/drawing/2014/main" id="{46A555A4-95BC-4DA8-ACD2-04A483D64656}"/>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grpSp>
            <p:nvGrpSpPr>
              <p:cNvPr id="38" name="组合 37">
                <a:extLst>
                  <a:ext uri="{FF2B5EF4-FFF2-40B4-BE49-F238E27FC236}">
                    <a16:creationId xmlns:a16="http://schemas.microsoft.com/office/drawing/2014/main" id="{04C52A79-F5D7-4FB5-8B1F-F7FED43267F5}"/>
                  </a:ext>
                </a:extLst>
              </p:cNvPr>
              <p:cNvGrpSpPr/>
              <p:nvPr/>
            </p:nvGrpSpPr>
            <p:grpSpPr>
              <a:xfrm>
                <a:off x="852653" y="3447839"/>
                <a:ext cx="1260090" cy="1328098"/>
                <a:chOff x="9492018" y="1756297"/>
                <a:chExt cx="1260090" cy="1328098"/>
              </a:xfrm>
            </p:grpSpPr>
            <p:sp>
              <p:nvSpPr>
                <p:cNvPr id="42" name="矩形 41">
                  <a:extLst>
                    <a:ext uri="{FF2B5EF4-FFF2-40B4-BE49-F238E27FC236}">
                      <a16:creationId xmlns:a16="http://schemas.microsoft.com/office/drawing/2014/main" id="{147EE5F7-B3E5-4EC3-AA2A-6785C044387E}"/>
                    </a:ext>
                  </a:extLst>
                </p:cNvPr>
                <p:cNvSpPr/>
                <p:nvPr/>
              </p:nvSpPr>
              <p:spPr>
                <a:xfrm>
                  <a:off x="9492018" y="2098487"/>
                  <a:ext cx="1260090" cy="985908"/>
                </a:xfrm>
                <a:prstGeom prst="rect">
                  <a:avLst/>
                </a:prstGeom>
                <a:solidFill>
                  <a:schemeClr val="bg2">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dirty="0">
                      <a:solidFill>
                        <a:schemeClr val="accent3">
                          <a:lumMod val="50000"/>
                        </a:schemeClr>
                      </a:solidFill>
                      <a:latin typeface="+mj-ea"/>
                      <a:ea typeface="+mj-ea"/>
                    </a:rPr>
                    <a:t>主菜单数据</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子菜单分区</a:t>
                  </a:r>
                  <a:endParaRPr lang="en-US" altLang="zh-CN" sz="1400" dirty="0">
                    <a:solidFill>
                      <a:schemeClr val="accent3">
                        <a:lumMod val="50000"/>
                      </a:schemeClr>
                    </a:solidFill>
                    <a:latin typeface="+mj-ea"/>
                    <a:ea typeface="+mj-ea"/>
                  </a:endParaRPr>
                </a:p>
                <a:p>
                  <a:pPr algn="ctr">
                    <a:buNone/>
                  </a:pPr>
                  <a:r>
                    <a:rPr lang="zh-CN" altLang="en-US" sz="1400" dirty="0">
                      <a:solidFill>
                        <a:schemeClr val="accent3">
                          <a:lumMod val="50000"/>
                        </a:schemeClr>
                      </a:solidFill>
                      <a:latin typeface="+mj-ea"/>
                      <a:ea typeface="+mj-ea"/>
                    </a:rPr>
                    <a:t>子菜单数据</a:t>
                  </a:r>
                </a:p>
              </p:txBody>
            </p:sp>
            <p:sp>
              <p:nvSpPr>
                <p:cNvPr id="43" name="矩形 42">
                  <a:extLst>
                    <a:ext uri="{FF2B5EF4-FFF2-40B4-BE49-F238E27FC236}">
                      <a16:creationId xmlns:a16="http://schemas.microsoft.com/office/drawing/2014/main" id="{6FCE9EB0-CF5F-4B7B-BDAD-1BD0A8A931A6}"/>
                    </a:ext>
                  </a:extLst>
                </p:cNvPr>
                <p:cNvSpPr/>
                <p:nvPr/>
              </p:nvSpPr>
              <p:spPr>
                <a:xfrm>
                  <a:off x="9492018" y="1756297"/>
                  <a:ext cx="1260090" cy="34218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None/>
                  </a:pPr>
                  <a:r>
                    <a:rPr lang="zh-CN" altLang="en-US" sz="1400" b="1" dirty="0">
                      <a:solidFill>
                        <a:schemeClr val="tx1"/>
                      </a:solidFill>
                      <a:latin typeface="+mj-ea"/>
                      <a:ea typeface="+mj-ea"/>
                    </a:rPr>
                    <a:t>菜单配置</a:t>
                  </a:r>
                </a:p>
              </p:txBody>
            </p:sp>
          </p:grpSp>
        </p:grpSp>
        <p:sp>
          <p:nvSpPr>
            <p:cNvPr id="36" name="文本框 35">
              <a:extLst>
                <a:ext uri="{FF2B5EF4-FFF2-40B4-BE49-F238E27FC236}">
                  <a16:creationId xmlns:a16="http://schemas.microsoft.com/office/drawing/2014/main" id="{50A6F0B6-D995-4551-BAF7-09D71FBB3024}"/>
                </a:ext>
              </a:extLst>
            </p:cNvPr>
            <p:cNvSpPr txBox="1"/>
            <p:nvPr/>
          </p:nvSpPr>
          <p:spPr>
            <a:xfrm>
              <a:off x="5352682" y="2377250"/>
              <a:ext cx="180049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单击主菜单条目</a:t>
              </a:r>
            </a:p>
          </p:txBody>
        </p:sp>
      </p:grpSp>
      <p:pic>
        <p:nvPicPr>
          <p:cNvPr id="47" name="图片 46">
            <a:extLst>
              <a:ext uri="{FF2B5EF4-FFF2-40B4-BE49-F238E27FC236}">
                <a16:creationId xmlns:a16="http://schemas.microsoft.com/office/drawing/2014/main" id="{DCF5589A-F96F-411E-B3AE-300118B12BFE}"/>
              </a:ext>
            </a:extLst>
          </p:cNvPr>
          <p:cNvPicPr>
            <a:picLocks noChangeAspect="1"/>
          </p:cNvPicPr>
          <p:nvPr/>
        </p:nvPicPr>
        <p:blipFill>
          <a:blip r:embed="rId9"/>
          <a:stretch>
            <a:fillRect/>
          </a:stretch>
        </p:blipFill>
        <p:spPr>
          <a:xfrm>
            <a:off x="5277751" y="2389566"/>
            <a:ext cx="5913633" cy="3584759"/>
          </a:xfrm>
          <a:prstGeom prst="rect">
            <a:avLst/>
          </a:prstGeom>
        </p:spPr>
      </p:pic>
      <p:grpSp>
        <p:nvGrpSpPr>
          <p:cNvPr id="67" name="组合 66">
            <a:extLst>
              <a:ext uri="{FF2B5EF4-FFF2-40B4-BE49-F238E27FC236}">
                <a16:creationId xmlns:a16="http://schemas.microsoft.com/office/drawing/2014/main" id="{F80F1374-9357-45C8-9229-81A914D1750E}"/>
              </a:ext>
            </a:extLst>
          </p:cNvPr>
          <p:cNvGrpSpPr/>
          <p:nvPr/>
        </p:nvGrpSpPr>
        <p:grpSpPr>
          <a:xfrm>
            <a:off x="661593" y="1501582"/>
            <a:ext cx="8035965" cy="369332"/>
            <a:chOff x="661593" y="1501582"/>
            <a:chExt cx="8035965" cy="369332"/>
          </a:xfrm>
        </p:grpSpPr>
        <p:sp>
          <p:nvSpPr>
            <p:cNvPr id="50" name="矩形 49">
              <a:extLst>
                <a:ext uri="{FF2B5EF4-FFF2-40B4-BE49-F238E27FC236}">
                  <a16:creationId xmlns:a16="http://schemas.microsoft.com/office/drawing/2014/main" id="{EFEF90B7-1DB9-4C72-81E2-89BE784E7A52}"/>
                </a:ext>
              </a:extLst>
            </p:cNvPr>
            <p:cNvSpPr/>
            <p:nvPr/>
          </p:nvSpPr>
          <p:spPr>
            <a:xfrm>
              <a:off x="7412019" y="1506071"/>
              <a:ext cx="1285539" cy="333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1D296C1-D824-4C4F-B943-A15E913FD9D9}"/>
                </a:ext>
              </a:extLst>
            </p:cNvPr>
            <p:cNvSpPr txBox="1"/>
            <p:nvPr/>
          </p:nvSpPr>
          <p:spPr>
            <a:xfrm>
              <a:off x="661593" y="1501582"/>
              <a:ext cx="87716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工作区</a:t>
              </a:r>
            </a:p>
          </p:txBody>
        </p:sp>
        <p:cxnSp>
          <p:nvCxnSpPr>
            <p:cNvPr id="53" name="直接连接符 52">
              <a:extLst>
                <a:ext uri="{FF2B5EF4-FFF2-40B4-BE49-F238E27FC236}">
                  <a16:creationId xmlns:a16="http://schemas.microsoft.com/office/drawing/2014/main" id="{587BDA49-4785-4BFB-9ED4-D1E3F0E93296}"/>
                </a:ext>
              </a:extLst>
            </p:cNvPr>
            <p:cNvCxnSpPr>
              <a:stCxn id="51" idx="3"/>
              <a:endCxn id="50" idx="1"/>
            </p:cNvCxnSpPr>
            <p:nvPr/>
          </p:nvCxnSpPr>
          <p:spPr>
            <a:xfrm flipV="1">
              <a:off x="1538756" y="1672815"/>
              <a:ext cx="5873263" cy="13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FD149969-72FD-4195-9FE8-2BF2FC887789}"/>
              </a:ext>
            </a:extLst>
          </p:cNvPr>
          <p:cNvGrpSpPr/>
          <p:nvPr/>
        </p:nvGrpSpPr>
        <p:grpSpPr>
          <a:xfrm>
            <a:off x="640459" y="2077220"/>
            <a:ext cx="4270407" cy="377908"/>
            <a:chOff x="640459" y="2077220"/>
            <a:chExt cx="4270407" cy="377908"/>
          </a:xfrm>
        </p:grpSpPr>
        <p:sp>
          <p:nvSpPr>
            <p:cNvPr id="54" name="矩形 53">
              <a:extLst>
                <a:ext uri="{FF2B5EF4-FFF2-40B4-BE49-F238E27FC236}">
                  <a16:creationId xmlns:a16="http://schemas.microsoft.com/office/drawing/2014/main" id="{6762D267-A88A-442A-8042-017AB5A507A2}"/>
                </a:ext>
              </a:extLst>
            </p:cNvPr>
            <p:cNvSpPr/>
            <p:nvPr/>
          </p:nvSpPr>
          <p:spPr>
            <a:xfrm>
              <a:off x="3497266" y="2077410"/>
              <a:ext cx="1413600" cy="377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CFC060F-691D-4543-8FBF-893FD7199819}"/>
                </a:ext>
              </a:extLst>
            </p:cNvPr>
            <p:cNvSpPr txBox="1"/>
            <p:nvPr/>
          </p:nvSpPr>
          <p:spPr>
            <a:xfrm>
              <a:off x="640459" y="2077220"/>
              <a:ext cx="1338828"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任务项分区</a:t>
              </a:r>
            </a:p>
          </p:txBody>
        </p:sp>
        <p:cxnSp>
          <p:nvCxnSpPr>
            <p:cNvPr id="56" name="直接连接符 55">
              <a:extLst>
                <a:ext uri="{FF2B5EF4-FFF2-40B4-BE49-F238E27FC236}">
                  <a16:creationId xmlns:a16="http://schemas.microsoft.com/office/drawing/2014/main" id="{DFEF8868-D610-48B3-9211-C749EA04EDDA}"/>
                </a:ext>
              </a:extLst>
            </p:cNvPr>
            <p:cNvCxnSpPr>
              <a:cxnSpLocks/>
              <a:stCxn id="55" idx="3"/>
              <a:endCxn id="54" idx="1"/>
            </p:cNvCxnSpPr>
            <p:nvPr/>
          </p:nvCxnSpPr>
          <p:spPr>
            <a:xfrm>
              <a:off x="1979287" y="2261886"/>
              <a:ext cx="1517979" cy="4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6BFEABDF-4044-4E9D-B552-63E094B4477A}"/>
              </a:ext>
            </a:extLst>
          </p:cNvPr>
          <p:cNvGrpSpPr/>
          <p:nvPr/>
        </p:nvGrpSpPr>
        <p:grpSpPr>
          <a:xfrm>
            <a:off x="661593" y="2919046"/>
            <a:ext cx="4093287" cy="369332"/>
            <a:chOff x="661593" y="2919046"/>
            <a:chExt cx="4093287" cy="369332"/>
          </a:xfrm>
        </p:grpSpPr>
        <p:cxnSp>
          <p:nvCxnSpPr>
            <p:cNvPr id="62" name="直接连接符 61">
              <a:extLst>
                <a:ext uri="{FF2B5EF4-FFF2-40B4-BE49-F238E27FC236}">
                  <a16:creationId xmlns:a16="http://schemas.microsoft.com/office/drawing/2014/main" id="{79B7642B-FAED-4596-88AF-4D45850A35F6}"/>
                </a:ext>
              </a:extLst>
            </p:cNvPr>
            <p:cNvCxnSpPr>
              <a:cxnSpLocks/>
              <a:stCxn id="64" idx="3"/>
              <a:endCxn id="63" idx="1"/>
            </p:cNvCxnSpPr>
            <p:nvPr/>
          </p:nvCxnSpPr>
          <p:spPr>
            <a:xfrm>
              <a:off x="1538756" y="3103712"/>
              <a:ext cx="219055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A11D61F3-7B54-4E66-B753-1046ABDE6699}"/>
                </a:ext>
              </a:extLst>
            </p:cNvPr>
            <p:cNvSpPr/>
            <p:nvPr/>
          </p:nvSpPr>
          <p:spPr>
            <a:xfrm>
              <a:off x="3729306" y="2947858"/>
              <a:ext cx="1025574" cy="311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4C051918-5B32-4D25-BFB6-105F56365536}"/>
                </a:ext>
              </a:extLst>
            </p:cNvPr>
            <p:cNvSpPr txBox="1"/>
            <p:nvPr/>
          </p:nvSpPr>
          <p:spPr>
            <a:xfrm>
              <a:off x="661593" y="2919046"/>
              <a:ext cx="877163" cy="369332"/>
            </a:xfrm>
            <a:prstGeom prst="rect">
              <a:avLst/>
            </a:prstGeom>
            <a:noFill/>
          </p:spPr>
          <p:txBody>
            <a:bodyPr wrap="none" rtlCol="0">
              <a:spAutoFit/>
            </a:bodyPr>
            <a:lstStyle/>
            <a:p>
              <a:pPr>
                <a:buNone/>
              </a:pPr>
              <a:r>
                <a:rPr lang="zh-CN" altLang="en-US" dirty="0">
                  <a:latin typeface="微软雅黑" panose="020B0503020204020204" pitchFamily="34" charset="-122"/>
                  <a:ea typeface="微软雅黑" panose="020B0503020204020204" pitchFamily="34" charset="-122"/>
                </a:rPr>
                <a:t>工作区</a:t>
              </a:r>
            </a:p>
          </p:txBody>
        </p:sp>
      </p:grpSp>
      <p:sp>
        <p:nvSpPr>
          <p:cNvPr id="70" name="文本框 69">
            <a:extLst>
              <a:ext uri="{FF2B5EF4-FFF2-40B4-BE49-F238E27FC236}">
                <a16:creationId xmlns:a16="http://schemas.microsoft.com/office/drawing/2014/main" id="{72912FAA-12F9-4ED9-B168-758A27D7FA25}"/>
              </a:ext>
            </a:extLst>
          </p:cNvPr>
          <p:cNvSpPr txBox="1"/>
          <p:nvPr/>
        </p:nvSpPr>
        <p:spPr>
          <a:xfrm>
            <a:off x="379354" y="5618767"/>
            <a:ext cx="2877711" cy="824841"/>
          </a:xfrm>
          <a:prstGeom prst="rect">
            <a:avLst/>
          </a:prstGeom>
          <a:noFill/>
        </p:spPr>
        <p:txBody>
          <a:bodyPr wrap="none" rtlCol="0">
            <a:spAutoFit/>
          </a:bodyPr>
          <a:lstStyle/>
          <a:p>
            <a:pPr>
              <a:buNone/>
            </a:pPr>
            <a:r>
              <a:rPr lang="zh-CN" altLang="en-US" sz="1400" dirty="0">
                <a:latin typeface="微软雅黑" panose="020B0503020204020204" pitchFamily="34" charset="-122"/>
                <a:ea typeface="微软雅黑" panose="020B0503020204020204" pitchFamily="34" charset="-122"/>
              </a:rPr>
              <a:t>一个</a:t>
            </a: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有若干个工作区；</a:t>
            </a:r>
            <a:endParaRPr lang="en-US" altLang="zh-CN" sz="1400" dirty="0">
              <a:latin typeface="微软雅黑" panose="020B0503020204020204" pitchFamily="34" charset="-122"/>
              <a:ea typeface="微软雅黑" panose="020B0503020204020204" pitchFamily="34" charset="-122"/>
            </a:endParaRPr>
          </a:p>
          <a:p>
            <a:pPr>
              <a:buNone/>
            </a:pPr>
            <a:r>
              <a:rPr lang="zh-CN" altLang="en-US" sz="1400" dirty="0">
                <a:latin typeface="微软雅黑" panose="020B0503020204020204" pitchFamily="34" charset="-122"/>
                <a:ea typeface="微软雅黑" panose="020B0503020204020204" pitchFamily="34" charset="-122"/>
              </a:rPr>
              <a:t>一个工作区有若干个任务项分区；</a:t>
            </a:r>
            <a:endParaRPr lang="en-US" altLang="zh-CN" sz="1400" dirty="0">
              <a:latin typeface="微软雅黑" panose="020B0503020204020204" pitchFamily="34" charset="-122"/>
              <a:ea typeface="微软雅黑" panose="020B0503020204020204" pitchFamily="34" charset="-122"/>
            </a:endParaRPr>
          </a:p>
          <a:p>
            <a:pPr>
              <a:buNone/>
            </a:pPr>
            <a:r>
              <a:rPr lang="zh-CN" altLang="en-US" sz="1400" dirty="0">
                <a:latin typeface="微软雅黑" panose="020B0503020204020204" pitchFamily="34" charset="-122"/>
                <a:ea typeface="微软雅黑" panose="020B0503020204020204" pitchFamily="34" charset="-122"/>
              </a:rPr>
              <a:t>一个任务项分区有若干个任务项。</a:t>
            </a:r>
          </a:p>
        </p:txBody>
      </p:sp>
    </p:spTree>
    <p:extLst>
      <p:ext uri="{BB962C8B-B14F-4D97-AF65-F5344CB8AC3E}">
        <p14:creationId xmlns:p14="http://schemas.microsoft.com/office/powerpoint/2010/main" val="37794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ppt_x"/>
                                          </p:val>
                                        </p:tav>
                                        <p:tav tm="100000">
                                          <p:val>
                                            <p:strVal val="#ppt_x"/>
                                          </p:val>
                                        </p:tav>
                                      </p:tavLst>
                                    </p:anim>
                                    <p:anim calcmode="lin" valueType="num">
                                      <p:cBhvr additive="base">
                                        <p:cTn id="2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4B46E-4E2A-4000-A224-F29980681D56}"/>
              </a:ext>
            </a:extLst>
          </p:cNvPr>
          <p:cNvSpPr>
            <a:spLocks noGrp="1"/>
          </p:cNvSpPr>
          <p:nvPr>
            <p:ph type="title"/>
          </p:nvPr>
        </p:nvSpPr>
        <p:spPr/>
        <p:txBody>
          <a:bodyPr/>
          <a:lstStyle/>
          <a:p>
            <a:r>
              <a:rPr lang="en-US" altLang="zh-CN" dirty="0"/>
              <a:t>2.1. </a:t>
            </a:r>
            <a:r>
              <a:rPr lang="zh-CN" altLang="en-US" dirty="0"/>
              <a:t>系统操作的定义管理（续）</a:t>
            </a:r>
          </a:p>
        </p:txBody>
      </p:sp>
      <p:graphicFrame>
        <p:nvGraphicFramePr>
          <p:cNvPr id="3" name="表格 2">
            <a:extLst>
              <a:ext uri="{FF2B5EF4-FFF2-40B4-BE49-F238E27FC236}">
                <a16:creationId xmlns:a16="http://schemas.microsoft.com/office/drawing/2014/main" id="{C3D018FB-4150-4B4D-BBAE-642635FEE396}"/>
              </a:ext>
            </a:extLst>
          </p:cNvPr>
          <p:cNvGraphicFramePr>
            <a:graphicFrameLocks noGrp="1"/>
          </p:cNvGraphicFramePr>
          <p:nvPr>
            <p:extLst>
              <p:ext uri="{D42A27DB-BD31-4B8C-83A1-F6EECF244321}">
                <p14:modId xmlns:p14="http://schemas.microsoft.com/office/powerpoint/2010/main" val="2030532925"/>
              </p:ext>
            </p:extLst>
          </p:nvPr>
        </p:nvGraphicFramePr>
        <p:xfrm>
          <a:off x="446348" y="981950"/>
          <a:ext cx="8133682" cy="5394960"/>
        </p:xfrm>
        <a:graphic>
          <a:graphicData uri="http://schemas.openxmlformats.org/drawingml/2006/table">
            <a:tbl>
              <a:tblPr firstRow="1" bandRow="1">
                <a:effectLst/>
                <a:tableStyleId>{5C22544A-7EE6-4342-B048-85BDC9FD1C3A}</a:tableStyleId>
              </a:tblPr>
              <a:tblGrid>
                <a:gridCol w="1812229">
                  <a:extLst>
                    <a:ext uri="{9D8B030D-6E8A-4147-A177-3AD203B41FA5}">
                      <a16:colId xmlns:a16="http://schemas.microsoft.com/office/drawing/2014/main" val="20000"/>
                    </a:ext>
                  </a:extLst>
                </a:gridCol>
                <a:gridCol w="6321453">
                  <a:extLst>
                    <a:ext uri="{9D8B030D-6E8A-4147-A177-3AD203B41FA5}">
                      <a16:colId xmlns:a16="http://schemas.microsoft.com/office/drawing/2014/main" val="20001"/>
                    </a:ext>
                  </a:extLst>
                </a:gridCol>
              </a:tblGrid>
              <a:tr h="883623">
                <a:tc>
                  <a:txBody>
                    <a:bodyPr/>
                    <a:lstStyle/>
                    <a:p>
                      <a:pPr algn="r"/>
                      <a:r>
                        <a:rPr lang="zh-CN" altLang="en-US" sz="1800" b="1" dirty="0">
                          <a:solidFill>
                            <a:schemeClr val="bg1">
                              <a:lumMod val="50000"/>
                            </a:schemeClr>
                          </a:solidFill>
                          <a:latin typeface="+mj-ea"/>
                          <a:ea typeface="+mj-ea"/>
                        </a:rPr>
                        <a:t>工作区：</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系统业务工作区，用于定义单个子系统的功能模块的基本规格，一般情况下对应系统主菜单条目。</a:t>
                      </a:r>
                      <a:endParaRPr lang="en-US" altLang="zh-CN" sz="1600" b="0" dirty="0">
                        <a:solidFill>
                          <a:schemeClr val="bg1">
                            <a:lumMod val="50000"/>
                          </a:schemeClr>
                        </a:solidFill>
                        <a:latin typeface="+mj-ea"/>
                        <a:ea typeface="+mj-ea"/>
                      </a:endParaRPr>
                    </a:p>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一般可以对应用户故事（故事地图）模型中的长篇故事，</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36001">
                <a:tc>
                  <a:txBody>
                    <a:bodyPr/>
                    <a:lstStyle/>
                    <a:p>
                      <a:pPr algn="r"/>
                      <a:r>
                        <a:rPr lang="zh-CN" altLang="en-US" sz="1800" b="1" dirty="0">
                          <a:solidFill>
                            <a:schemeClr val="bg1">
                              <a:lumMod val="50000"/>
                            </a:schemeClr>
                          </a:solidFill>
                          <a:latin typeface="+mj-ea"/>
                          <a:ea typeface="+mj-ea"/>
                        </a:rPr>
                        <a:t>任务项分区：</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任务分工类型，用于约束在特定的工作区（子系统）内，将一般的任务进行归类定义，在实际使用中，一般对应主菜单下的按照类型划分的子分区。</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8023">
                <a:tc>
                  <a:txBody>
                    <a:bodyPr/>
                    <a:lstStyle/>
                    <a:p>
                      <a:pPr algn="r"/>
                      <a:r>
                        <a:rPr lang="zh-CN" altLang="en-US" sz="1800" b="1" dirty="0">
                          <a:solidFill>
                            <a:schemeClr val="bg1">
                              <a:lumMod val="50000"/>
                            </a:schemeClr>
                          </a:solidFill>
                          <a:latin typeface="+mj-ea"/>
                          <a:ea typeface="+mj-ea"/>
                        </a:rPr>
                        <a:t>任务项：</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600" b="0" dirty="0">
                          <a:solidFill>
                            <a:schemeClr val="bg1">
                              <a:lumMod val="50000"/>
                            </a:schemeClr>
                          </a:solidFill>
                          <a:latin typeface="+mj-ea"/>
                          <a:ea typeface="+mj-ea"/>
                        </a:rPr>
                        <a:t>系统任务执行规格定义，其作用：</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b="0" dirty="0">
                          <a:solidFill>
                            <a:schemeClr val="bg1">
                              <a:lumMod val="50000"/>
                            </a:schemeClr>
                          </a:solidFill>
                          <a:latin typeface="+mj-ea"/>
                          <a:ea typeface="+mj-ea"/>
                        </a:rPr>
                        <a:t>限制角色权限：规约具体的业务操作分配到系统角色组所需要的限制，在实际使用时，缺省的系统管理角色组自然具备所有的业务操作权限；</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b="0" dirty="0">
                          <a:solidFill>
                            <a:schemeClr val="bg1">
                              <a:lumMod val="50000"/>
                            </a:schemeClr>
                          </a:solidFill>
                          <a:latin typeface="+mj-ea"/>
                          <a:ea typeface="+mj-ea"/>
                        </a:rPr>
                        <a:t>限制前端操作体现：规约具体的业务操作所对应</a:t>
                      </a:r>
                      <a:r>
                        <a:rPr lang="en-US" altLang="zh-CN" sz="1600" b="0" dirty="0">
                          <a:solidFill>
                            <a:schemeClr val="bg1">
                              <a:lumMod val="50000"/>
                            </a:schemeClr>
                          </a:solidFill>
                          <a:latin typeface="+mj-ea"/>
                          <a:ea typeface="+mj-ea"/>
                        </a:rPr>
                        <a:t>UI</a:t>
                      </a:r>
                      <a:r>
                        <a:rPr lang="zh-CN" altLang="en-US" sz="1600" b="0" dirty="0">
                          <a:solidFill>
                            <a:schemeClr val="bg1">
                              <a:lumMod val="50000"/>
                            </a:schemeClr>
                          </a:solidFill>
                          <a:latin typeface="+mj-ea"/>
                          <a:ea typeface="+mj-ea"/>
                        </a:rPr>
                        <a:t>界面实现时所需要的基本指引规格；</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b="0" dirty="0">
                          <a:solidFill>
                            <a:schemeClr val="bg1">
                              <a:lumMod val="50000"/>
                            </a:schemeClr>
                          </a:solidFill>
                          <a:latin typeface="+mj-ea"/>
                          <a:ea typeface="+mj-ea"/>
                        </a:rPr>
                        <a:t>限制个性化菜单：规约用于导航菜单实现的限制一般对应直接响应执行的菜单条目</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4" name="图片 3">
            <a:extLst>
              <a:ext uri="{FF2B5EF4-FFF2-40B4-BE49-F238E27FC236}">
                <a16:creationId xmlns:a16="http://schemas.microsoft.com/office/drawing/2014/main" id="{5666255E-21EF-483E-935A-1524B47D0545}"/>
              </a:ext>
            </a:extLst>
          </p:cNvPr>
          <p:cNvPicPr>
            <a:picLocks noChangeAspect="1"/>
          </p:cNvPicPr>
          <p:nvPr/>
        </p:nvPicPr>
        <p:blipFill>
          <a:blip r:embed="rId2"/>
          <a:stretch>
            <a:fillRect/>
          </a:stretch>
        </p:blipFill>
        <p:spPr>
          <a:xfrm>
            <a:off x="9089178" y="919875"/>
            <a:ext cx="2913008" cy="5440471"/>
          </a:xfrm>
          <a:prstGeom prst="rect">
            <a:avLst/>
          </a:prstGeom>
        </p:spPr>
      </p:pic>
      <p:cxnSp>
        <p:nvCxnSpPr>
          <p:cNvPr id="6" name="连接符: 曲线 5">
            <a:extLst>
              <a:ext uri="{FF2B5EF4-FFF2-40B4-BE49-F238E27FC236}">
                <a16:creationId xmlns:a16="http://schemas.microsoft.com/office/drawing/2014/main" id="{F2362F94-209B-4005-864B-9ABF8DE67134}"/>
              </a:ext>
            </a:extLst>
          </p:cNvPr>
          <p:cNvCxnSpPr/>
          <p:nvPr/>
        </p:nvCxnSpPr>
        <p:spPr>
          <a:xfrm>
            <a:off x="8580030" y="1100565"/>
            <a:ext cx="1976636" cy="793940"/>
          </a:xfrm>
          <a:prstGeom prst="curvedConnector3">
            <a:avLst>
              <a:gd name="adj1" fmla="val 9986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曲线 7">
            <a:extLst>
              <a:ext uri="{FF2B5EF4-FFF2-40B4-BE49-F238E27FC236}">
                <a16:creationId xmlns:a16="http://schemas.microsoft.com/office/drawing/2014/main" id="{B19D5908-FA57-44D1-994C-C2C267F12746}"/>
              </a:ext>
            </a:extLst>
          </p:cNvPr>
          <p:cNvCxnSpPr>
            <a:cxnSpLocks/>
          </p:cNvCxnSpPr>
          <p:nvPr/>
        </p:nvCxnSpPr>
        <p:spPr>
          <a:xfrm>
            <a:off x="8569046" y="1428180"/>
            <a:ext cx="1040367" cy="515604"/>
          </a:xfrm>
          <a:prstGeom prst="curvedConnector3">
            <a:avLst>
              <a:gd name="adj1" fmla="val 9842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68CF62A-1D44-46A9-84A8-131B8E419596}"/>
              </a:ext>
            </a:extLst>
          </p:cNvPr>
          <p:cNvSpPr/>
          <p:nvPr/>
        </p:nvSpPr>
        <p:spPr>
          <a:xfrm>
            <a:off x="9089178" y="2518707"/>
            <a:ext cx="936369" cy="481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2AEC1BD-6527-4434-8C1F-065524EE6E31}"/>
              </a:ext>
            </a:extLst>
          </p:cNvPr>
          <p:cNvSpPr/>
          <p:nvPr/>
        </p:nvSpPr>
        <p:spPr>
          <a:xfrm>
            <a:off x="10066510" y="2518706"/>
            <a:ext cx="1935676" cy="481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0EFDA034-581C-48D1-87A5-BC6E9EAA9557}"/>
              </a:ext>
            </a:extLst>
          </p:cNvPr>
          <p:cNvCxnSpPr>
            <a:endCxn id="12" idx="0"/>
          </p:cNvCxnSpPr>
          <p:nvPr/>
        </p:nvCxnSpPr>
        <p:spPr>
          <a:xfrm>
            <a:off x="8580030" y="2321590"/>
            <a:ext cx="977333" cy="19711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DA128BED-9EBD-4572-AA75-6EDAA126D9EE}"/>
              </a:ext>
            </a:extLst>
          </p:cNvPr>
          <p:cNvCxnSpPr>
            <a:endCxn id="13" idx="0"/>
          </p:cNvCxnSpPr>
          <p:nvPr/>
        </p:nvCxnSpPr>
        <p:spPr>
          <a:xfrm>
            <a:off x="8514323" y="2228508"/>
            <a:ext cx="2520025" cy="29019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420B4CF6-3720-434D-991F-9653753D5AC4}"/>
              </a:ext>
            </a:extLst>
          </p:cNvPr>
          <p:cNvCxnSpPr>
            <a:cxnSpLocks/>
          </p:cNvCxnSpPr>
          <p:nvPr/>
        </p:nvCxnSpPr>
        <p:spPr>
          <a:xfrm rot="5400000" flipH="1" flipV="1">
            <a:off x="7549260" y="3812301"/>
            <a:ext cx="2973167" cy="1043037"/>
          </a:xfrm>
          <a:prstGeom prst="curvedConnector3">
            <a:avLst>
              <a:gd name="adj1" fmla="val 138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FF14232D-6EA6-4258-AA1E-8F41A3E81884}"/>
              </a:ext>
            </a:extLst>
          </p:cNvPr>
          <p:cNvCxnSpPr>
            <a:cxnSpLocks/>
          </p:cNvCxnSpPr>
          <p:nvPr/>
        </p:nvCxnSpPr>
        <p:spPr>
          <a:xfrm rot="5400000" flipH="1" flipV="1">
            <a:off x="8054386" y="3361015"/>
            <a:ext cx="3224129" cy="1999450"/>
          </a:xfrm>
          <a:prstGeom prst="curvedConnector3">
            <a:avLst>
              <a:gd name="adj1" fmla="val 41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3F23FB92-5C15-4E82-8503-DEB157F991F7}"/>
              </a:ext>
            </a:extLst>
          </p:cNvPr>
          <p:cNvCxnSpPr>
            <a:cxnSpLocks/>
          </p:cNvCxnSpPr>
          <p:nvPr/>
        </p:nvCxnSpPr>
        <p:spPr>
          <a:xfrm rot="5400000" flipH="1" flipV="1">
            <a:off x="8388375" y="3027910"/>
            <a:ext cx="3329072" cy="2967725"/>
          </a:xfrm>
          <a:prstGeom prst="curvedConnector3">
            <a:avLst>
              <a:gd name="adj1" fmla="val -16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5318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7F8BD-E256-437B-8C8F-88D0E9D45218}"/>
              </a:ext>
            </a:extLst>
          </p:cNvPr>
          <p:cNvSpPr>
            <a:spLocks noGrp="1"/>
          </p:cNvSpPr>
          <p:nvPr>
            <p:ph type="title"/>
          </p:nvPr>
        </p:nvSpPr>
        <p:spPr/>
        <p:txBody>
          <a:bodyPr/>
          <a:lstStyle/>
          <a:p>
            <a:r>
              <a:rPr lang="en-US" altLang="zh-CN" dirty="0"/>
              <a:t>2.2. </a:t>
            </a:r>
            <a:r>
              <a:rPr lang="zh-CN" altLang="en-US" dirty="0"/>
              <a:t>系统操作的定义管理</a:t>
            </a:r>
          </a:p>
        </p:txBody>
      </p:sp>
      <p:pic>
        <p:nvPicPr>
          <p:cNvPr id="3" name="图片 2">
            <a:extLst>
              <a:ext uri="{FF2B5EF4-FFF2-40B4-BE49-F238E27FC236}">
                <a16:creationId xmlns:a16="http://schemas.microsoft.com/office/drawing/2014/main" id="{8BAD940E-4271-4331-A19B-B56D18D28A17}"/>
              </a:ext>
            </a:extLst>
          </p:cNvPr>
          <p:cNvPicPr>
            <a:picLocks noChangeAspect="1"/>
          </p:cNvPicPr>
          <p:nvPr/>
        </p:nvPicPr>
        <p:blipFill>
          <a:blip r:embed="rId2"/>
          <a:stretch>
            <a:fillRect/>
          </a:stretch>
        </p:blipFill>
        <p:spPr>
          <a:xfrm>
            <a:off x="435684" y="588390"/>
            <a:ext cx="5264695" cy="3258429"/>
          </a:xfrm>
          <a:prstGeom prst="rect">
            <a:avLst/>
          </a:prstGeom>
        </p:spPr>
      </p:pic>
      <p:pic>
        <p:nvPicPr>
          <p:cNvPr id="4" name="图片 3">
            <a:extLst>
              <a:ext uri="{FF2B5EF4-FFF2-40B4-BE49-F238E27FC236}">
                <a16:creationId xmlns:a16="http://schemas.microsoft.com/office/drawing/2014/main" id="{C26F9091-DAA5-45FB-A973-BC8A00BD7DC6}"/>
              </a:ext>
            </a:extLst>
          </p:cNvPr>
          <p:cNvPicPr>
            <a:picLocks noChangeAspect="1"/>
          </p:cNvPicPr>
          <p:nvPr/>
        </p:nvPicPr>
        <p:blipFill>
          <a:blip r:embed="rId3"/>
          <a:stretch>
            <a:fillRect/>
          </a:stretch>
        </p:blipFill>
        <p:spPr>
          <a:xfrm>
            <a:off x="435684" y="4057733"/>
            <a:ext cx="5264695" cy="2748792"/>
          </a:xfrm>
          <a:prstGeom prst="rect">
            <a:avLst/>
          </a:prstGeom>
        </p:spPr>
      </p:pic>
      <p:pic>
        <p:nvPicPr>
          <p:cNvPr id="5" name="图片 4">
            <a:extLst>
              <a:ext uri="{FF2B5EF4-FFF2-40B4-BE49-F238E27FC236}">
                <a16:creationId xmlns:a16="http://schemas.microsoft.com/office/drawing/2014/main" id="{31521BCB-6348-4D47-8DBD-348066C0DF7F}"/>
              </a:ext>
            </a:extLst>
          </p:cNvPr>
          <p:cNvPicPr>
            <a:picLocks noChangeAspect="1"/>
          </p:cNvPicPr>
          <p:nvPr/>
        </p:nvPicPr>
        <p:blipFill rotWithShape="1">
          <a:blip r:embed="rId4"/>
          <a:srcRect r="43434"/>
          <a:stretch/>
        </p:blipFill>
        <p:spPr>
          <a:xfrm>
            <a:off x="5833352" y="627089"/>
            <a:ext cx="6129152" cy="5876713"/>
          </a:xfrm>
          <a:prstGeom prst="rect">
            <a:avLst/>
          </a:prstGeom>
        </p:spPr>
      </p:pic>
      <p:grpSp>
        <p:nvGrpSpPr>
          <p:cNvPr id="19" name="组合 18">
            <a:extLst>
              <a:ext uri="{FF2B5EF4-FFF2-40B4-BE49-F238E27FC236}">
                <a16:creationId xmlns:a16="http://schemas.microsoft.com/office/drawing/2014/main" id="{407E2DCA-3BB2-41B8-AF9C-F3CB5373E1B1}"/>
              </a:ext>
            </a:extLst>
          </p:cNvPr>
          <p:cNvGrpSpPr/>
          <p:nvPr/>
        </p:nvGrpSpPr>
        <p:grpSpPr>
          <a:xfrm>
            <a:off x="518160" y="3108960"/>
            <a:ext cx="5059680" cy="1636955"/>
            <a:chOff x="518160" y="3108960"/>
            <a:chExt cx="5059680" cy="1636955"/>
          </a:xfrm>
        </p:grpSpPr>
        <p:cxnSp>
          <p:nvCxnSpPr>
            <p:cNvPr id="7" name="直接连接符 6">
              <a:extLst>
                <a:ext uri="{FF2B5EF4-FFF2-40B4-BE49-F238E27FC236}">
                  <a16:creationId xmlns:a16="http://schemas.microsoft.com/office/drawing/2014/main" id="{38B3750A-AADB-4F67-857B-AA9ADB09086B}"/>
                </a:ext>
              </a:extLst>
            </p:cNvPr>
            <p:cNvCxnSpPr/>
            <p:nvPr/>
          </p:nvCxnSpPr>
          <p:spPr>
            <a:xfrm>
              <a:off x="597049" y="3108960"/>
              <a:ext cx="49807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DC99910-89EC-40C7-8F72-68E9724E2ABF}"/>
                </a:ext>
              </a:extLst>
            </p:cNvPr>
            <p:cNvCxnSpPr>
              <a:cxnSpLocks/>
            </p:cNvCxnSpPr>
            <p:nvPr/>
          </p:nvCxnSpPr>
          <p:spPr>
            <a:xfrm>
              <a:off x="518160" y="4745915"/>
              <a:ext cx="40108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菱形 10">
              <a:extLst>
                <a:ext uri="{FF2B5EF4-FFF2-40B4-BE49-F238E27FC236}">
                  <a16:creationId xmlns:a16="http://schemas.microsoft.com/office/drawing/2014/main" id="{37C9CB85-67D5-41AF-BA40-0E90CC8D9C8F}"/>
                </a:ext>
              </a:extLst>
            </p:cNvPr>
            <p:cNvSpPr/>
            <p:nvPr/>
          </p:nvSpPr>
          <p:spPr>
            <a:xfrm>
              <a:off x="4254649" y="3108960"/>
              <a:ext cx="118335" cy="166744"/>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B5E08426-ABAF-4AB8-9307-004F121BDD00}"/>
                </a:ext>
              </a:extLst>
            </p:cNvPr>
            <p:cNvCxnSpPr>
              <a:stCxn id="11" idx="2"/>
            </p:cNvCxnSpPr>
            <p:nvPr/>
          </p:nvCxnSpPr>
          <p:spPr>
            <a:xfrm flipH="1">
              <a:off x="4313816" y="3275704"/>
              <a:ext cx="1" cy="14702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17709EFE-DD57-473E-B63A-E3DA27B9AD82}"/>
              </a:ext>
            </a:extLst>
          </p:cNvPr>
          <p:cNvGrpSpPr/>
          <p:nvPr/>
        </p:nvGrpSpPr>
        <p:grpSpPr>
          <a:xfrm>
            <a:off x="699247" y="1097279"/>
            <a:ext cx="10210800" cy="5016650"/>
            <a:chOff x="699247" y="1097279"/>
            <a:chExt cx="10210800" cy="5016650"/>
          </a:xfrm>
        </p:grpSpPr>
        <p:cxnSp>
          <p:nvCxnSpPr>
            <p:cNvPr id="9" name="直接连接符 8">
              <a:extLst>
                <a:ext uri="{FF2B5EF4-FFF2-40B4-BE49-F238E27FC236}">
                  <a16:creationId xmlns:a16="http://schemas.microsoft.com/office/drawing/2014/main" id="{5CEB5848-5DA5-465E-BE13-1E03448D4306}"/>
                </a:ext>
              </a:extLst>
            </p:cNvPr>
            <p:cNvCxnSpPr>
              <a:cxnSpLocks/>
            </p:cNvCxnSpPr>
            <p:nvPr/>
          </p:nvCxnSpPr>
          <p:spPr>
            <a:xfrm>
              <a:off x="699247" y="6113929"/>
              <a:ext cx="529276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2CEF5FD-72C1-4352-9F4D-B994120B582B}"/>
                </a:ext>
              </a:extLst>
            </p:cNvPr>
            <p:cNvCxnSpPr>
              <a:cxnSpLocks/>
            </p:cNvCxnSpPr>
            <p:nvPr/>
          </p:nvCxnSpPr>
          <p:spPr>
            <a:xfrm>
              <a:off x="5774184" y="1097279"/>
              <a:ext cx="513586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菱形 13">
              <a:extLst>
                <a:ext uri="{FF2B5EF4-FFF2-40B4-BE49-F238E27FC236}">
                  <a16:creationId xmlns:a16="http://schemas.microsoft.com/office/drawing/2014/main" id="{907BEB4D-A089-4AA4-9732-0069F02B7F13}"/>
                </a:ext>
              </a:extLst>
            </p:cNvPr>
            <p:cNvSpPr/>
            <p:nvPr/>
          </p:nvSpPr>
          <p:spPr>
            <a:xfrm>
              <a:off x="5774184" y="5947185"/>
              <a:ext cx="118335" cy="166744"/>
            </a:xfrm>
            <a:prstGeom prst="diamond">
              <a:avLst/>
            </a:prstGeom>
            <a:solidFill>
              <a:srgbClr val="67217A"/>
            </a:solidFill>
            <a:ln>
              <a:solidFill>
                <a:srgbClr val="67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8E80BE6F-2491-4085-9A3B-FC8BA416C7DF}"/>
                </a:ext>
              </a:extLst>
            </p:cNvPr>
            <p:cNvCxnSpPr>
              <a:stCxn id="14" idx="0"/>
            </p:cNvCxnSpPr>
            <p:nvPr/>
          </p:nvCxnSpPr>
          <p:spPr>
            <a:xfrm flipH="1" flipV="1">
              <a:off x="5833351" y="1102659"/>
              <a:ext cx="1" cy="4844526"/>
            </a:xfrm>
            <a:prstGeom prst="straightConnector1">
              <a:avLst/>
            </a:prstGeom>
            <a:ln>
              <a:solidFill>
                <a:srgbClr val="67217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93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8A5DF-654C-4147-A7A9-E6CB8C2816DE}"/>
              </a:ext>
            </a:extLst>
          </p:cNvPr>
          <p:cNvSpPr>
            <a:spLocks noGrp="1"/>
          </p:cNvSpPr>
          <p:nvPr>
            <p:ph type="title"/>
          </p:nvPr>
        </p:nvSpPr>
        <p:spPr/>
        <p:txBody>
          <a:bodyPr/>
          <a:lstStyle/>
          <a:p>
            <a:r>
              <a:rPr lang="en-US" altLang="zh-CN" dirty="0"/>
              <a:t>2.2.1. </a:t>
            </a:r>
            <a:r>
              <a:rPr lang="zh-CN" altLang="en-US" dirty="0"/>
              <a:t>工作区</a:t>
            </a:r>
          </a:p>
        </p:txBody>
      </p:sp>
      <p:pic>
        <p:nvPicPr>
          <p:cNvPr id="3" name="图片 2">
            <a:extLst>
              <a:ext uri="{FF2B5EF4-FFF2-40B4-BE49-F238E27FC236}">
                <a16:creationId xmlns:a16="http://schemas.microsoft.com/office/drawing/2014/main" id="{E8613D46-BE46-4F0C-86A9-EF18B8C18B78}"/>
              </a:ext>
            </a:extLst>
          </p:cNvPr>
          <p:cNvPicPr>
            <a:picLocks noChangeAspect="1"/>
          </p:cNvPicPr>
          <p:nvPr/>
        </p:nvPicPr>
        <p:blipFill>
          <a:blip r:embed="rId2"/>
          <a:stretch>
            <a:fillRect/>
          </a:stretch>
        </p:blipFill>
        <p:spPr>
          <a:xfrm>
            <a:off x="793286" y="614013"/>
            <a:ext cx="9780307" cy="6053235"/>
          </a:xfrm>
          <a:prstGeom prst="rect">
            <a:avLst/>
          </a:prstGeom>
        </p:spPr>
      </p:pic>
    </p:spTree>
    <p:extLst>
      <p:ext uri="{BB962C8B-B14F-4D97-AF65-F5344CB8AC3E}">
        <p14:creationId xmlns:p14="http://schemas.microsoft.com/office/powerpoint/2010/main" val="2339953023"/>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d7d7bed-114e-464c-a4f1-01a512005949" Revision="1" Stencil="System.MyShapes" StencilVersion="1.0"/>
</Control>
</file>

<file path=customXml/item10.xml><?xml version="1.0" encoding="utf-8"?>
<Control xmlns="http://schemas.microsoft.com/VisualStudio/2011/storyboarding/control">
  <Id Name="fd7d7bed-114e-464c-a4f1-01a512005949" Revision="1" Stencil="System.MyShapes" StencilVersion="1.0"/>
</Control>
</file>

<file path=customXml/item11.xml><?xml version="1.0" encoding="utf-8"?>
<Control xmlns="http://schemas.microsoft.com/VisualStudio/2011/storyboarding/control">
  <Id Name="System.Storyboarding.Annotation.CallOut" Revision="1" Stencil="System.Storyboarding.Annotation" StencilVersion="0.1"/>
</Control>
</file>

<file path=customXml/item12.xml><?xml version="1.0" encoding="utf-8"?>
<Control xmlns="http://schemas.microsoft.com/VisualStudio/2011/storyboarding/control">
  <Id Name="fd7d7bed-114e-464c-a4f1-01a512005949" Revision="1" Stencil="System.MyShapes" StencilVersion="1.0"/>
</Control>
</file>

<file path=customXml/item13.xml><?xml version="1.0" encoding="utf-8"?>
<Control xmlns="http://schemas.microsoft.com/VisualStudio/2011/storyboarding/control">
  <Id Name="System.Storyboarding.Annotation.CallOut" Revision="1" Stencil="System.Storyboarding.Annotation" StencilVersion="0.1"/>
</Control>
</file>

<file path=customXml/item14.xml><?xml version="1.0" encoding="utf-8"?>
<Control xmlns="http://schemas.microsoft.com/VisualStudio/2011/storyboarding/control">
  <Id Name="System.Storyboarding.Annotation.CallOut" Revision="1" Stencil="System.Storyboarding.Annotation" StencilVersion="0.1"/>
</Control>
</file>

<file path=customXml/item15.xml><?xml version="1.0" encoding="utf-8"?>
<Control xmlns="http://schemas.microsoft.com/VisualStudio/2011/storyboarding/control">
  <Id Name="600d61f4-2d09-42e6-a6db-83e260e051ae" RevisionId="3c9eb7e9-0ea7-4fb5-adc7-dcc81ff0fb36" Stencil="172d6d98-e5c9-42e9-a209-79f7a94bbd38" StencilRevisionId="00000000-0000-0000-0000-000000000000" StencilVersion="0.0"/>
</Control>
</file>

<file path=customXml/item16.xml><?xml version="1.0" encoding="utf-8"?>
<Control xmlns="http://schemas.microsoft.com/VisualStudio/2011/storyboarding/control">
  <Id Name="fd7d7bed-114e-464c-a4f1-01a512005949" Revision="1" Stencil="System.MyShapes" StencilVersion="1.0"/>
</Control>
</file>

<file path=customXml/item17.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2.xml><?xml version="1.0" encoding="utf-8"?>
<Control xmlns="http://schemas.microsoft.com/VisualStudio/2011/storyboarding/control">
  <Id Name="System.Storyboarding.Annotation.CallOut" Revision="1" Stencil="System.Storyboarding.Annotation" StencilVersion="0.1"/>
</Control>
</file>

<file path=customXml/item3.xml><?xml version="1.0" encoding="utf-8"?>
<Control xmlns="http://schemas.microsoft.com/VisualStudio/2011/storyboarding/control">
  <Id Name="System.Storyboarding.Common.DataGrid" Revision="1" Stencil="System.Storyboarding.Common" StencilVersion="0.1"/>
</Control>
</file>

<file path=customXml/item4.xml><?xml version="1.0" encoding="utf-8"?>
<Control xmlns="http://schemas.microsoft.com/VisualStudio/2011/storyboarding/control">
  <Id Name="System.Storyboarding.Backgrounds.BrowserWindows8" Revision="1" Stencil="System.Storyboarding.Backgrounds" StencilVersion="0.1"/>
</Control>
</file>

<file path=customXml/item5.xml><?xml version="1.0" encoding="utf-8"?>
<Control xmlns="http://schemas.microsoft.com/VisualStudio/2011/storyboarding/control">
  <Id Name="System.Storyboarding.Backgrounds.WebBrowser" Revision="1" Stencil="System.Storyboarding.Backgrounds" StencilVersion="0.1"/>
</Control>
</file>

<file path=customXml/item6.xml><?xml version="1.0" encoding="utf-8"?>
<Control xmlns="http://schemas.microsoft.com/VisualStudio/2011/storyboarding/control">
  <Id Name="System.Storyboarding.Backgrounds.WebBrowser" Revision="1" Stencil="System.Storyboarding.Backgrounds" StencilVersion="0.1"/>
</Control>
</file>

<file path=customXml/item7.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8.xml><?xml version="1.0" encoding="utf-8"?>
<Control xmlns="http://schemas.microsoft.com/VisualStudio/2011/storyboarding/control">
  <Id Name="9d9c56e0-6ca3-4298-b757-9c73dab947ac" RevisionId="993ea365-49c2-46dc-bf14-e971e460de1e" Stencil="172d6d98-e5c9-42e9-a209-79f7a94bbd38" StencilRevisionId="00000000-0000-0000-0000-000000000000" StencilVersion="0.0"/>
</Control>
</file>

<file path=customXml/item9.xml><?xml version="1.0" encoding="utf-8"?>
<Control xmlns="http://schemas.microsoft.com/VisualStudio/2011/storyboarding/control">
  <Id Name="System.Storyboarding.Backgrounds.WebBrowser" Revision="1" Stencil="System.Storyboarding.Backgrounds" StencilVersion="0.1"/>
</Control>
</file>

<file path=customXml/itemProps1.xml><?xml version="1.0" encoding="utf-8"?>
<ds:datastoreItem xmlns:ds="http://schemas.openxmlformats.org/officeDocument/2006/customXml" ds:itemID="{D82A573E-3F86-406F-9689-B00DF68F7FE6}">
  <ds:schemaRefs>
    <ds:schemaRef ds:uri="http://schemas.microsoft.com/VisualStudio/2011/storyboarding/control"/>
  </ds:schemaRefs>
</ds:datastoreItem>
</file>

<file path=customXml/itemProps10.xml><?xml version="1.0" encoding="utf-8"?>
<ds:datastoreItem xmlns:ds="http://schemas.openxmlformats.org/officeDocument/2006/customXml" ds:itemID="{02B87B21-18B9-4C35-9477-54367475DD24}">
  <ds:schemaRefs>
    <ds:schemaRef ds:uri="http://schemas.microsoft.com/VisualStudio/2011/storyboarding/control"/>
  </ds:schemaRefs>
</ds:datastoreItem>
</file>

<file path=customXml/itemProps11.xml><?xml version="1.0" encoding="utf-8"?>
<ds:datastoreItem xmlns:ds="http://schemas.openxmlformats.org/officeDocument/2006/customXml" ds:itemID="{96BE0E6E-1D48-484E-94CC-4ECB97B4E924}">
  <ds:schemaRefs>
    <ds:schemaRef ds:uri="http://schemas.microsoft.com/VisualStudio/2011/storyboarding/control"/>
  </ds:schemaRefs>
</ds:datastoreItem>
</file>

<file path=customXml/itemProps12.xml><?xml version="1.0" encoding="utf-8"?>
<ds:datastoreItem xmlns:ds="http://schemas.openxmlformats.org/officeDocument/2006/customXml" ds:itemID="{964AA466-A5B0-4CB6-9B26-647B3ECC8DDE}">
  <ds:schemaRefs>
    <ds:schemaRef ds:uri="http://schemas.microsoft.com/VisualStudio/2011/storyboarding/control"/>
  </ds:schemaRefs>
</ds:datastoreItem>
</file>

<file path=customXml/itemProps13.xml><?xml version="1.0" encoding="utf-8"?>
<ds:datastoreItem xmlns:ds="http://schemas.openxmlformats.org/officeDocument/2006/customXml" ds:itemID="{6429E249-D56A-466E-831D-E34FCBA4F315}">
  <ds:schemaRefs>
    <ds:schemaRef ds:uri="http://schemas.microsoft.com/VisualStudio/2011/storyboarding/control"/>
  </ds:schemaRefs>
</ds:datastoreItem>
</file>

<file path=customXml/itemProps14.xml><?xml version="1.0" encoding="utf-8"?>
<ds:datastoreItem xmlns:ds="http://schemas.openxmlformats.org/officeDocument/2006/customXml" ds:itemID="{5E2A694C-EEAB-4A28-88EE-B4EC4C66603E}">
  <ds:schemaRefs>
    <ds:schemaRef ds:uri="http://schemas.microsoft.com/VisualStudio/2011/storyboarding/control"/>
  </ds:schemaRefs>
</ds:datastoreItem>
</file>

<file path=customXml/itemProps15.xml><?xml version="1.0" encoding="utf-8"?>
<ds:datastoreItem xmlns:ds="http://schemas.openxmlformats.org/officeDocument/2006/customXml" ds:itemID="{0D4DAEC8-7379-421E-B3E8-FF083F2516E4}">
  <ds:schemaRefs>
    <ds:schemaRef ds:uri="http://schemas.microsoft.com/VisualStudio/2011/storyboarding/control"/>
  </ds:schemaRefs>
</ds:datastoreItem>
</file>

<file path=customXml/itemProps16.xml><?xml version="1.0" encoding="utf-8"?>
<ds:datastoreItem xmlns:ds="http://schemas.openxmlformats.org/officeDocument/2006/customXml" ds:itemID="{ED859427-BF77-48D4-BA5B-053AB8324131}">
  <ds:schemaRefs>
    <ds:schemaRef ds:uri="http://schemas.microsoft.com/VisualStudio/2011/storyboarding/control"/>
  </ds:schemaRefs>
</ds:datastoreItem>
</file>

<file path=customXml/itemProps17.xml><?xml version="1.0" encoding="utf-8"?>
<ds:datastoreItem xmlns:ds="http://schemas.openxmlformats.org/officeDocument/2006/customXml" ds:itemID="{D3032AE8-14A9-41E6-8BB9-4553C2FFF265}">
  <ds:schemaRefs>
    <ds:schemaRef ds:uri="http://schemas.microsoft.com/VisualStudio/2011/storyboarding/control"/>
  </ds:schemaRefs>
</ds:datastoreItem>
</file>

<file path=customXml/itemProps2.xml><?xml version="1.0" encoding="utf-8"?>
<ds:datastoreItem xmlns:ds="http://schemas.openxmlformats.org/officeDocument/2006/customXml" ds:itemID="{B041C3A6-CB4A-4F5C-BB46-4E2C6C2B3147}">
  <ds:schemaRefs>
    <ds:schemaRef ds:uri="http://schemas.microsoft.com/VisualStudio/2011/storyboarding/control"/>
  </ds:schemaRefs>
</ds:datastoreItem>
</file>

<file path=customXml/itemProps3.xml><?xml version="1.0" encoding="utf-8"?>
<ds:datastoreItem xmlns:ds="http://schemas.openxmlformats.org/officeDocument/2006/customXml" ds:itemID="{84016004-0107-4A34-90E8-47F79C912EF6}">
  <ds:schemaRefs>
    <ds:schemaRef ds:uri="http://schemas.microsoft.com/VisualStudio/2011/storyboarding/control"/>
  </ds:schemaRefs>
</ds:datastoreItem>
</file>

<file path=customXml/itemProps4.xml><?xml version="1.0" encoding="utf-8"?>
<ds:datastoreItem xmlns:ds="http://schemas.openxmlformats.org/officeDocument/2006/customXml" ds:itemID="{91850457-7DD8-4D1F-BEF1-FB4EBFAD6521}">
  <ds:schemaRefs>
    <ds:schemaRef ds:uri="http://schemas.microsoft.com/VisualStudio/2011/storyboarding/control"/>
  </ds:schemaRefs>
</ds:datastoreItem>
</file>

<file path=customXml/itemProps5.xml><?xml version="1.0" encoding="utf-8"?>
<ds:datastoreItem xmlns:ds="http://schemas.openxmlformats.org/officeDocument/2006/customXml" ds:itemID="{CCB2A4A3-44B8-4F7A-8F60-BF9CD10E0EF1}">
  <ds:schemaRefs>
    <ds:schemaRef ds:uri="http://schemas.microsoft.com/VisualStudio/2011/storyboarding/control"/>
  </ds:schemaRefs>
</ds:datastoreItem>
</file>

<file path=customXml/itemProps6.xml><?xml version="1.0" encoding="utf-8"?>
<ds:datastoreItem xmlns:ds="http://schemas.openxmlformats.org/officeDocument/2006/customXml" ds:itemID="{17BCCA44-6491-4E45-A494-B993603BE65B}">
  <ds:schemaRefs>
    <ds:schemaRef ds:uri="http://schemas.microsoft.com/VisualStudio/2011/storyboarding/control"/>
  </ds:schemaRefs>
</ds:datastoreItem>
</file>

<file path=customXml/itemProps7.xml><?xml version="1.0" encoding="utf-8"?>
<ds:datastoreItem xmlns:ds="http://schemas.openxmlformats.org/officeDocument/2006/customXml" ds:itemID="{628EAB25-F23C-4A91-8FC2-DD3A0798056D}">
  <ds:schemaRefs>
    <ds:schemaRef ds:uri="http://schemas.microsoft.com/VisualStudio/2011/storyboarding/control"/>
  </ds:schemaRefs>
</ds:datastoreItem>
</file>

<file path=customXml/itemProps8.xml><?xml version="1.0" encoding="utf-8"?>
<ds:datastoreItem xmlns:ds="http://schemas.openxmlformats.org/officeDocument/2006/customXml" ds:itemID="{DE7BE20B-BA3B-4BBB-A0E8-B6D05392D5B9}">
  <ds:schemaRefs>
    <ds:schemaRef ds:uri="http://schemas.microsoft.com/VisualStudio/2011/storyboarding/control"/>
  </ds:schemaRefs>
</ds:datastoreItem>
</file>

<file path=customXml/itemProps9.xml><?xml version="1.0" encoding="utf-8"?>
<ds:datastoreItem xmlns:ds="http://schemas.openxmlformats.org/officeDocument/2006/customXml" ds:itemID="{DD967C3B-1C33-491A-86AA-C7EA2E6A85A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2012-普通讲义模版 16：9</Template>
  <TotalTime>15033</TotalTime>
  <Words>1444</Words>
  <Application>Microsoft Office PowerPoint</Application>
  <PresentationFormat>宽屏</PresentationFormat>
  <Paragraphs>175</Paragraphs>
  <Slides>47</Slides>
  <Notes>4</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47</vt:i4>
      </vt:variant>
    </vt:vector>
  </HeadingPairs>
  <TitlesOfParts>
    <vt:vector size="60" baseType="lpstr">
      <vt:lpstr>Segoe</vt:lpstr>
      <vt:lpstr>Segoe Semibold</vt:lpstr>
      <vt:lpstr>黑体</vt:lpstr>
      <vt:lpstr>微软雅黑</vt:lpstr>
      <vt:lpstr>Arial</vt:lpstr>
      <vt:lpstr>Franklin Gothic Book</vt:lpstr>
      <vt:lpstr>Franklin Gothic Medium</vt:lpstr>
      <vt:lpstr>Segoe UI</vt:lpstr>
      <vt:lpstr>Times New Roman</vt:lpstr>
      <vt:lpstr>Wingdings</vt:lpstr>
      <vt:lpstr>1. 项目和软件项目导论</vt:lpstr>
      <vt:lpstr>自定义设计方案</vt:lpstr>
      <vt:lpstr>5_sample_dark</vt:lpstr>
      <vt:lpstr>Part_06_02. ASP.Net Core MVC 应用编程技术（下）</vt:lpstr>
      <vt:lpstr>PowerPoint 演示文稿</vt:lpstr>
      <vt:lpstr>1. 企业应用软件开发的一般架构设计说明</vt:lpstr>
      <vt:lpstr>1.1. 课程项目方案内容的结构实现说明</vt:lpstr>
      <vt:lpstr>2. 从前端的 UI 实现开始初步的需求</vt:lpstr>
      <vt:lpstr>2.1. 系统操作的定义管理</vt:lpstr>
      <vt:lpstr>2.1. 系统操作的定义管理（续）</vt:lpstr>
      <vt:lpstr>2.2. 系统操作的定义管理</vt:lpstr>
      <vt:lpstr>2.2.1. 工作区</vt:lpstr>
      <vt:lpstr>2.2.2. 任务项分区</vt:lpstr>
      <vt:lpstr>2.2.3. 任务项</vt:lpstr>
      <vt:lpstr>2.2.4. 管理实现</vt:lpstr>
      <vt:lpstr>2.3. 课程中应用导航实现的设计 </vt:lpstr>
      <vt:lpstr>2.3.1. 主菜单的前端实现方式和相应的菜单模型</vt:lpstr>
      <vt:lpstr>2.3.2. 主菜单视图组件的数据实现</vt:lpstr>
      <vt:lpstr>2.3.2. 主菜单视图组件的页面前端实现</vt:lpstr>
      <vt:lpstr>2.3.4. （左）侧边栏导航菜单的数据模型</vt:lpstr>
      <vt:lpstr>2.3.5. （左）侧边栏导航菜单的数据处理实现</vt:lpstr>
      <vt:lpstr>2.3.5. （左）侧边栏导航菜单的数据处理实现（续）</vt:lpstr>
      <vt:lpstr>2.3.5. （左）侧边栏导航菜单的数据处理实现（续）</vt:lpstr>
      <vt:lpstr>2.3.6. （左）侧边栏导航菜单视图组件的页面前端实现</vt:lpstr>
      <vt:lpstr>3. 基于 ASP.Net Core Identify 系统用户和角色组的一般实现</vt:lpstr>
      <vt:lpstr>3.1. 使用 Microsoft.AspNetCore.Identity.EntityFrameworkCore </vt:lpstr>
      <vt:lpstr>3.2. ApplicationRole 的数据模型（实体和实体视图模型）</vt:lpstr>
      <vt:lpstr>3.3. ApplicationRoleController 简要说明</vt:lpstr>
      <vt:lpstr>3.3.1. Index 方法</vt:lpstr>
      <vt:lpstr>3.3.2. CreateOrEdit 方法</vt:lpstr>
      <vt:lpstr>3.3.3. Save 方法</vt:lpstr>
      <vt:lpstr>3.3.4. 前端视图页：_NavigatorForRoles.cshtml</vt:lpstr>
      <vt:lpstr>3.3.5. 前端视图页：_CreateOrEdit.cshtml</vt:lpstr>
      <vt:lpstr>3.4. 用户登录认证的实现</vt:lpstr>
      <vt:lpstr>3.4.1. 登录会话框</vt:lpstr>
      <vt:lpstr>3.4.2. 登录处理</vt:lpstr>
      <vt:lpstr>3.5. 访问授权的基本配置</vt:lpstr>
      <vt:lpstr>3.5.1. 访问授权基本类型</vt:lpstr>
      <vt:lpstr>3.5.2. 简单授权</vt:lpstr>
      <vt:lpstr>3.5.3. 基于角色的授权</vt:lpstr>
      <vt:lpstr>4. 控制器的 Filter 和应用</vt:lpstr>
      <vt:lpstr>4.1. Filter 的分类和运行机制</vt:lpstr>
      <vt:lpstr>4.1.1. 基本的 Action Filter</vt:lpstr>
      <vt:lpstr>4.1.2. 异步 Action 的 Filter</vt:lpstr>
      <vt:lpstr>4.2. 一些内建的过滤器的使用</vt:lpstr>
      <vt:lpstr>4.2.1. 在控制器中使用</vt:lpstr>
      <vt:lpstr>4.2.2. 执行结果例子</vt:lpstr>
      <vt:lpstr>5. HtmlHelper 的扩展</vt:lpstr>
      <vt:lpstr>5.1. HtmlHelper 的具体实现样例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余 剑</cp:lastModifiedBy>
  <cp:revision>524</cp:revision>
  <dcterms:created xsi:type="dcterms:W3CDTF">2012-10-30T03:00:41Z</dcterms:created>
  <dcterms:modified xsi:type="dcterms:W3CDTF">2019-05-05T12:32:05Z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Tfs.IsStoryboard">
    <vt:bool>true</vt:bool>
  </property>
</Properties>
</file>